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4"/>
  </p:sldMasterIdLst>
  <p:notesMasterIdLst>
    <p:notesMasterId r:id="rId25"/>
  </p:notesMasterIdLst>
  <p:sldIdLst>
    <p:sldId id="307"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7875"/>
    <a:srgbClr val="F69F19"/>
    <a:srgbClr val="008065"/>
    <a:srgbClr val="006886"/>
    <a:srgbClr val="A3C5E9"/>
    <a:srgbClr val="D5511A"/>
    <a:srgbClr val="494441"/>
    <a:srgbClr val="423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9" autoAdjust="0"/>
    <p:restoredTop sz="74236" autoAdjust="0"/>
  </p:normalViewPr>
  <p:slideViewPr>
    <p:cSldViewPr snapToGrid="0">
      <p:cViewPr varScale="1">
        <p:scale>
          <a:sx n="85" d="100"/>
          <a:sy n="85" d="100"/>
        </p:scale>
        <p:origin x="1812" y="60"/>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756A3-14BD-40E5-A4E2-A15C42608D1E}" type="datetimeFigureOut">
              <a:rPr lang="en-GB" smtClean="0"/>
              <a:t>27/08/2021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5A7C9-C937-408C-8E3F-35A3D5B95C84}" type="slidenum">
              <a:rPr lang="en-GB" smtClean="0"/>
              <a:t>‹#›</a:t>
            </a:fld>
            <a:endParaRPr lang="en-GB"/>
          </a:p>
        </p:txBody>
      </p:sp>
    </p:spTree>
    <p:extLst>
      <p:ext uri="{BB962C8B-B14F-4D97-AF65-F5344CB8AC3E}">
        <p14:creationId xmlns:p14="http://schemas.microsoft.com/office/powerpoint/2010/main" val="55994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227C5C3-FF0A-495F-BFB2-644526CD11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144" y="660534"/>
            <a:ext cx="1368874" cy="1647805"/>
          </a:xfrm>
          <a:prstGeom prst="rect">
            <a:avLst/>
          </a:prstGeom>
        </p:spPr>
      </p:pic>
    </p:spTree>
    <p:extLst>
      <p:ext uri="{BB962C8B-B14F-4D97-AF65-F5344CB8AC3E}">
        <p14:creationId xmlns:p14="http://schemas.microsoft.com/office/powerpoint/2010/main" val="8587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66CBA511-CC92-4ADD-AF36-1D9DDA5874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144" y="660534"/>
            <a:ext cx="1368000" cy="1023658"/>
          </a:xfrm>
          <a:prstGeom prst="rect">
            <a:avLst/>
          </a:prstGeom>
        </p:spPr>
      </p:pic>
    </p:spTree>
    <p:extLst>
      <p:ext uri="{BB962C8B-B14F-4D97-AF65-F5344CB8AC3E}">
        <p14:creationId xmlns:p14="http://schemas.microsoft.com/office/powerpoint/2010/main" val="761771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462333"/>
      </p:ext>
    </p:extLst>
  </p:cSld>
  <p:clrMap bg1="lt1" tx1="dk1" bg2="lt2" tx2="dk2" accent1="accent1" accent2="accent2" accent3="accent3" accent4="accent4" accent5="accent5" accent6="accent6" hlink="hlink" folHlink="folHlink"/>
  <p:sldLayoutIdLst>
    <p:sldLayoutId id="2147483649" r:id="rId1"/>
    <p:sldLayoutId id="2147483655"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nquiries@1625ip.co.uk" TargetMode="External"/><Relationship Id="rId1" Type="http://schemas.openxmlformats.org/officeDocument/2006/relationships/slideLayout" Target="../slideLayouts/slideLayout1.xml"/><Relationship Id="rId6" Type="http://schemas.openxmlformats.org/officeDocument/2006/relationships/hyperlink" Target="http://www.askustoolkit.co.uk/"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9B1D1A00-D49B-405C-8D38-C801F70CFB68}"/>
              </a:ext>
            </a:extLst>
          </p:cNvPr>
          <p:cNvSpPr txBox="1"/>
          <p:nvPr/>
        </p:nvSpPr>
        <p:spPr>
          <a:xfrm>
            <a:off x="2473488" y="1685382"/>
            <a:ext cx="8663904" cy="1772537"/>
          </a:xfrm>
          <a:prstGeom prst="rect">
            <a:avLst/>
          </a:prstGeom>
          <a:noFill/>
        </p:spPr>
        <p:txBody>
          <a:bodyPr wrap="square" rtlCol="0">
            <a:spAutoFit/>
          </a:bodyPr>
          <a:lstStyle/>
          <a:p>
            <a:pPr>
              <a:lnSpc>
                <a:spcPct val="150000"/>
              </a:lnSpc>
              <a:spcAft>
                <a:spcPts val="800"/>
              </a:spcAft>
            </a:pPr>
            <a:r>
              <a:rPr lang="en-GB" dirty="0">
                <a:solidFill>
                  <a:srgbClr val="7D7875"/>
                </a:solidFill>
                <a:latin typeface="Arial" panose="020B0604020202020204" pitchFamily="34" charset="0"/>
                <a:cs typeface="Arial" panose="020B0604020202020204" pitchFamily="34" charset="0"/>
              </a:rPr>
              <a:t>This resource is part of the Ask Us Advice Toolkit. For more information or queries on any of the topics covered in this toolkit, or to find out about training and consultancy the Ask Us partners can offer please contact </a:t>
            </a:r>
            <a:r>
              <a:rPr lang="en-GB" dirty="0">
                <a:solidFill>
                  <a:srgbClr val="7D787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enquiries@1625ip.co.uk</a:t>
            </a:r>
            <a:r>
              <a:rPr lang="en-GB" dirty="0">
                <a:solidFill>
                  <a:srgbClr val="7D7875"/>
                </a:solidFill>
                <a:latin typeface="Arial" panose="020B0604020202020204" pitchFamily="34" charset="0"/>
                <a:cs typeface="Arial" panose="020B0604020202020204" pitchFamily="34" charset="0"/>
              </a:rPr>
              <a:t>.</a:t>
            </a:r>
          </a:p>
          <a:p>
            <a:pPr>
              <a:lnSpc>
                <a:spcPct val="150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C58E275-74EA-4E4B-8338-129CAEAA83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16352" y="3183902"/>
            <a:ext cx="1835785" cy="663575"/>
          </a:xfrm>
          <a:prstGeom prst="rect">
            <a:avLst/>
          </a:prstGeom>
          <a:noFill/>
        </p:spPr>
      </p:pic>
      <p:pic>
        <p:nvPicPr>
          <p:cNvPr id="9" name="Picture 8">
            <a:extLst>
              <a:ext uri="{FF2B5EF4-FFF2-40B4-BE49-F238E27FC236}">
                <a16:creationId xmlns:a16="http://schemas.microsoft.com/office/drawing/2014/main" id="{0083DE5A-AAE0-419A-ADEA-E87F7F7727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2703" y="3126446"/>
            <a:ext cx="1666875" cy="762000"/>
          </a:xfrm>
          <a:prstGeom prst="rect">
            <a:avLst/>
          </a:prstGeom>
          <a:noFill/>
        </p:spPr>
      </p:pic>
      <p:pic>
        <p:nvPicPr>
          <p:cNvPr id="10" name="Picture 9" descr="Bristol Law Centre">
            <a:extLst>
              <a:ext uri="{FF2B5EF4-FFF2-40B4-BE49-F238E27FC236}">
                <a16:creationId xmlns:a16="http://schemas.microsoft.com/office/drawing/2014/main" id="{DDC965D3-5C95-48D3-9A49-CAD00124716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80144" y="3183902"/>
            <a:ext cx="1581150" cy="735330"/>
          </a:xfrm>
          <a:prstGeom prst="rect">
            <a:avLst/>
          </a:prstGeom>
          <a:noFill/>
        </p:spPr>
      </p:pic>
      <p:sp>
        <p:nvSpPr>
          <p:cNvPr id="11" name="TextBox 10">
            <a:extLst>
              <a:ext uri="{FF2B5EF4-FFF2-40B4-BE49-F238E27FC236}">
                <a16:creationId xmlns:a16="http://schemas.microsoft.com/office/drawing/2014/main" id="{A53CA773-F2C2-4579-9017-2B110F22EBC1}"/>
              </a:ext>
            </a:extLst>
          </p:cNvPr>
          <p:cNvSpPr txBox="1"/>
          <p:nvPr/>
        </p:nvSpPr>
        <p:spPr>
          <a:xfrm>
            <a:off x="2493938" y="4101082"/>
            <a:ext cx="9411550" cy="3253583"/>
          </a:xfrm>
          <a:prstGeom prst="rect">
            <a:avLst/>
          </a:prstGeom>
          <a:noFill/>
        </p:spPr>
        <p:txBody>
          <a:bodyPr wrap="square" rtlCol="0">
            <a:spAutoFit/>
          </a:bodyPr>
          <a:lstStyle/>
          <a:p>
            <a:pPr>
              <a:lnSpc>
                <a:spcPct val="150000"/>
              </a:lnSpc>
              <a:spcAft>
                <a:spcPts val="800"/>
              </a:spcAft>
            </a:pPr>
            <a:r>
              <a:rPr lang="en-GB" sz="1600" dirty="0">
                <a:solidFill>
                  <a:srgbClr val="7F7F7F"/>
                </a:solidFill>
                <a:effectLst/>
                <a:latin typeface="Arial" panose="020B0604020202020204" pitchFamily="34" charset="0"/>
                <a:ea typeface="Calibri" panose="020F0502020204030204" pitchFamily="34" charset="0"/>
                <a:cs typeface="Times New Roman" panose="02020603050405020304" pitchFamily="18" charset="0"/>
              </a:rPr>
              <a:t>This resource was funded by The National Lottery Community Fund and is offered free for information, educational and professional development purposes. You may not sell this work, nor may it be used as supporting content for any commercial product or service. All copies of this work must clearly display the original copyright notice and Ask Us Toolkit website address. Any on-line reproduction must also provide a link to the Ask Us Toolkit website. Copyright© 2021. Ask Us is a 1625 Independent People, Citizen Advice Bristol and Bristol Law Centre project.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www.askustoolkit.co.uk</a:t>
            </a:r>
            <a:r>
              <a:rPr lang="en-GB" sz="16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870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pic>
        <p:nvPicPr>
          <p:cNvPr id="6" name="Picture 5">
            <a:extLst>
              <a:ext uri="{FF2B5EF4-FFF2-40B4-BE49-F238E27FC236}">
                <a16:creationId xmlns:a16="http://schemas.microsoft.com/office/drawing/2014/main" id="{46CDEE7D-F0FA-4473-B31E-3DFD97CE3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384" y="2191312"/>
            <a:ext cx="6036873" cy="4497862"/>
          </a:xfrm>
          <a:prstGeom prst="rect">
            <a:avLst/>
          </a:prstGeom>
        </p:spPr>
      </p:pic>
      <p:sp>
        <p:nvSpPr>
          <p:cNvPr id="8" name="TextBox 7">
            <a:extLst>
              <a:ext uri="{FF2B5EF4-FFF2-40B4-BE49-F238E27FC236}">
                <a16:creationId xmlns:a16="http://schemas.microsoft.com/office/drawing/2014/main" id="{062A636A-B503-4158-BDCB-E195CB0F7353}"/>
              </a:ext>
            </a:extLst>
          </p:cNvPr>
          <p:cNvSpPr txBox="1"/>
          <p:nvPr/>
        </p:nvSpPr>
        <p:spPr>
          <a:xfrm>
            <a:off x="2352384" y="1616986"/>
            <a:ext cx="6096000" cy="369332"/>
          </a:xfrm>
          <a:prstGeom prst="rect">
            <a:avLst/>
          </a:prstGeom>
          <a:noFill/>
        </p:spPr>
        <p:txBody>
          <a:bodyPr wrap="square">
            <a:spAutoFit/>
          </a:bodyPr>
          <a:lstStyle/>
          <a:p>
            <a:r>
              <a:rPr lang="en-GB" sz="1800" dirty="0">
                <a:solidFill>
                  <a:srgbClr val="F69F19"/>
                </a:solidFill>
                <a:effectLst/>
                <a:latin typeface="Arial" panose="020B0604020202020204" pitchFamily="34" charset="0"/>
                <a:ea typeface="Calibri" panose="020F0502020204030204" pitchFamily="34" charset="0"/>
              </a:rPr>
              <a:t>Adverse Childhood Experiences</a:t>
            </a:r>
            <a:endParaRPr lang="en-GB" dirty="0">
              <a:solidFill>
                <a:srgbClr val="F69F19"/>
              </a:solidFill>
            </a:endParaRPr>
          </a:p>
        </p:txBody>
      </p:sp>
      <p:sp>
        <p:nvSpPr>
          <p:cNvPr id="7" name="TextBox 6">
            <a:extLst>
              <a:ext uri="{FF2B5EF4-FFF2-40B4-BE49-F238E27FC236}">
                <a16:creationId xmlns:a16="http://schemas.microsoft.com/office/drawing/2014/main" id="{52E833A1-D634-4763-B66E-767100CCF79C}"/>
              </a:ext>
            </a:extLst>
          </p:cNvPr>
          <p:cNvSpPr txBox="1"/>
          <p:nvPr/>
        </p:nvSpPr>
        <p:spPr>
          <a:xfrm>
            <a:off x="0" y="6535285"/>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47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8397662" cy="249299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The word trauma is used to describe negative events that are emotionally painful and that overwhelm a person’s ability to cope.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An event which leaves a person feeling terrified and completely helpless,  lack of control, unpredictability, loss of safety, fear of serious harm/death</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Early childhood trauma has more of an effect on the individual than only experiencing trauma as an adult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Defined by the experience of the individual not the event itself</a:t>
            </a:r>
          </a:p>
        </p:txBody>
      </p: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What is trauma? </a:t>
            </a:r>
          </a:p>
        </p:txBody>
      </p:sp>
      <p:sp>
        <p:nvSpPr>
          <p:cNvPr id="6" name="TextBox 5">
            <a:extLst>
              <a:ext uri="{FF2B5EF4-FFF2-40B4-BE49-F238E27FC236}">
                <a16:creationId xmlns:a16="http://schemas.microsoft.com/office/drawing/2014/main" id="{EBF9D163-226B-4CFA-86DE-6B29309604C2}"/>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023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60331" y="2453897"/>
            <a:ext cx="7071337" cy="381642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Poverty</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Parental mental illness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Exposure to neglect, domestic violence or other forms of abuse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Alcohol/drug taking during pregnancy</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Multiple home and school placements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Premature birth</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Insecure attachment (anxious, avoidant, and fearful-avoidant)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Abandonment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Family bereavement</a:t>
            </a:r>
          </a:p>
        </p:txBody>
      </p:sp>
      <p:sp>
        <p:nvSpPr>
          <p:cNvPr id="6" name="TextBox 5">
            <a:extLst>
              <a:ext uri="{FF2B5EF4-FFF2-40B4-BE49-F238E27FC236}">
                <a16:creationId xmlns:a16="http://schemas.microsoft.com/office/drawing/2014/main" id="{A6A7D761-9FFC-4CA2-B2DC-02ABD900A5D1}"/>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Other Causes</a:t>
            </a:r>
          </a:p>
        </p:txBody>
      </p:sp>
      <p:sp>
        <p:nvSpPr>
          <p:cNvPr id="7" name="TextBox 6">
            <a:extLst>
              <a:ext uri="{FF2B5EF4-FFF2-40B4-BE49-F238E27FC236}">
                <a16:creationId xmlns:a16="http://schemas.microsoft.com/office/drawing/2014/main" id="{91EB0732-1881-46F3-9310-88A612348C19}"/>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746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2380386"/>
            <a:ext cx="9698062" cy="378565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Children in areas of social and economic deprivation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Children in care - Adopted children whose early experiences of trauma continue to affect their lives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Children or Children with siblings with medical conditions, illness or disabilities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Children who have moved home frequently during their early years e.g. forces families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Refugees and children who have been traumatised by conflict or loss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Lesbian, gay, bisexual, transgender, and queer or questioning (LGBTQ) youth experience trauma at higher rates than their straight peers.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Child carers/Translating for parents (hearing and discussing financial and personal content)</a:t>
            </a:r>
          </a:p>
        </p:txBody>
      </p:sp>
      <p:sp>
        <p:nvSpPr>
          <p:cNvPr id="7" name="TextBox 6">
            <a:extLst>
              <a:ext uri="{FF2B5EF4-FFF2-40B4-BE49-F238E27FC236}">
                <a16:creationId xmlns:a16="http://schemas.microsoft.com/office/drawing/2014/main" id="{C94040AE-78EB-4BB8-BF3D-3350514C8B60}"/>
              </a:ext>
            </a:extLst>
          </p:cNvPr>
          <p:cNvSpPr txBox="1"/>
          <p:nvPr/>
        </p:nvSpPr>
        <p:spPr>
          <a:xfrm>
            <a:off x="2493938" y="1709310"/>
            <a:ext cx="6096000" cy="373757"/>
          </a:xfrm>
          <a:prstGeom prst="rect">
            <a:avLst/>
          </a:prstGeom>
          <a:noFill/>
        </p:spPr>
        <p:txBody>
          <a:bodyPr wrap="square">
            <a:spAutoFit/>
          </a:bodyPr>
          <a:lstStyle/>
          <a:p>
            <a:pPr marL="5080" indent="-2540">
              <a:lnSpc>
                <a:spcPct val="107000"/>
              </a:lnSpc>
              <a:spcAft>
                <a:spcPts val="800"/>
              </a:spcAft>
            </a:pPr>
            <a:r>
              <a:rPr lang="en-GB" sz="1800" dirty="0">
                <a:solidFill>
                  <a:srgbClr val="F69F19"/>
                </a:solidFill>
                <a:effectLst/>
                <a:latin typeface="Arial" panose="020B0604020202020204" pitchFamily="34" charset="0"/>
                <a:ea typeface="Calibri" panose="020F0502020204030204" pitchFamily="34" charset="0"/>
                <a:cs typeface="Times New Roman" panose="02020603050405020304" pitchFamily="18" charset="0"/>
              </a:rPr>
              <a:t>List of individuals that could experience trauma </a:t>
            </a:r>
            <a:endParaRPr lang="en-GB" sz="1800" dirty="0">
              <a:solidFill>
                <a:srgbClr val="F69F1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35F1C13-CF95-4CEF-9D9A-45A327A4D772}"/>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00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7" y="2061071"/>
            <a:ext cx="9567433" cy="406265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Predictability - Everyone loves surprises! Not. Trauma survivors often prefer predictability because that feels safer</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Space - Allow time for the survivor to calm down and take perspective. Trauma survivors often have difficulty regulating emotions and take longer to calm down.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Perspective - Be aware when ‘past is intruding into present.’ Don’t take responsibility for what is not yours... gently.</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Choice - It can be a big trigger when a survivor is denied choice and control. Confer, collaborate, and cooperate. Empower them- inform them what’s happening.</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Reciprocity - Give what you also need to receive: listening, empathy, and empowerment.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Support - Be kind, patient... but empathetically set limits - you have needs too</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Language - Rid ‘over-reacting’, ‘over-sensitive’, or ‘over’-anything from your vocabulary</a:t>
            </a:r>
          </a:p>
        </p:txBody>
      </p:sp>
      <p:sp>
        <p:nvSpPr>
          <p:cNvPr id="7" name="TextBox 6">
            <a:extLst>
              <a:ext uri="{FF2B5EF4-FFF2-40B4-BE49-F238E27FC236}">
                <a16:creationId xmlns:a16="http://schemas.microsoft.com/office/drawing/2014/main" id="{A4C6799E-86DB-4EF0-A285-335CB22DAAAD}"/>
              </a:ext>
            </a:extLst>
          </p:cNvPr>
          <p:cNvSpPr txBox="1"/>
          <p:nvPr/>
        </p:nvSpPr>
        <p:spPr>
          <a:xfrm>
            <a:off x="2493937" y="1521088"/>
            <a:ext cx="6998406" cy="430887"/>
          </a:xfrm>
          <a:prstGeom prst="rect">
            <a:avLst/>
          </a:prstGeom>
          <a:noFill/>
        </p:spPr>
        <p:txBody>
          <a:bodyPr wrap="square">
            <a:spAutoFit/>
          </a:bodyPr>
          <a:lstStyle/>
          <a:p>
            <a:r>
              <a:rPr lang="en-GB" sz="2200" dirty="0">
                <a:solidFill>
                  <a:srgbClr val="F69F19"/>
                </a:solidFill>
                <a:latin typeface="Arial" panose="020B0604020202020204" pitchFamily="34" charset="0"/>
                <a:cs typeface="Arial" panose="020B0604020202020204" pitchFamily="34" charset="0"/>
              </a:rPr>
              <a:t>How to support</a:t>
            </a:r>
            <a:r>
              <a:rPr lang="en-GB" sz="1800" dirty="0">
                <a:solidFill>
                  <a:srgbClr val="FFC000"/>
                </a:solidFill>
                <a:effectLst/>
                <a:latin typeface="Arial" panose="020B0604020202020204" pitchFamily="34" charset="0"/>
                <a:ea typeface="Calibri" panose="020F0502020204030204" pitchFamily="34" charset="0"/>
              </a:rPr>
              <a:t> </a:t>
            </a:r>
            <a:r>
              <a:rPr lang="en-GB" sz="2200" dirty="0">
                <a:solidFill>
                  <a:srgbClr val="F69F19"/>
                </a:solidFill>
                <a:latin typeface="Arial" panose="020B0604020202020204" pitchFamily="34" charset="0"/>
                <a:cs typeface="Arial" panose="020B0604020202020204" pitchFamily="34" charset="0"/>
              </a:rPr>
              <a:t>someone who has experienced trauma</a:t>
            </a:r>
          </a:p>
        </p:txBody>
      </p:sp>
      <p:sp>
        <p:nvSpPr>
          <p:cNvPr id="6" name="TextBox 5">
            <a:extLst>
              <a:ext uri="{FF2B5EF4-FFF2-40B4-BE49-F238E27FC236}">
                <a16:creationId xmlns:a16="http://schemas.microsoft.com/office/drawing/2014/main" id="{52D87A38-A001-4FC8-908F-1362FC10BF30}"/>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653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8368633" cy="206210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From birth we learn how to relate to others and the world through our caregiver(s)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This relationship with our caregivers teaches us to understand, process and regulate our own emotions.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If all of the child's emotional and physical needs are met the child will develop a ‘secure’ attachment and is unlikely to have further issues</a:t>
            </a:r>
          </a:p>
        </p:txBody>
      </p: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Attachment Theory</a:t>
            </a:r>
          </a:p>
        </p:txBody>
      </p:sp>
      <p:sp>
        <p:nvSpPr>
          <p:cNvPr id="6" name="TextBox 5">
            <a:extLst>
              <a:ext uri="{FF2B5EF4-FFF2-40B4-BE49-F238E27FC236}">
                <a16:creationId xmlns:a16="http://schemas.microsoft.com/office/drawing/2014/main" id="{8569D311-6C05-4CCB-9AC7-DAD311B8CAC2}"/>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25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7071337" cy="166199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Realise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Recognise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Respond actively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Resist re-traumatisation </a:t>
            </a:r>
          </a:p>
        </p:txBody>
      </p:sp>
      <p:sp>
        <p:nvSpPr>
          <p:cNvPr id="7" name="TextBox 6">
            <a:extLst>
              <a:ext uri="{FF2B5EF4-FFF2-40B4-BE49-F238E27FC236}">
                <a16:creationId xmlns:a16="http://schemas.microsoft.com/office/drawing/2014/main" id="{2BC2ACC3-0973-4FEC-BBA2-974172085158}"/>
              </a:ext>
            </a:extLst>
          </p:cNvPr>
          <p:cNvSpPr txBox="1"/>
          <p:nvPr/>
        </p:nvSpPr>
        <p:spPr>
          <a:xfrm>
            <a:off x="2493938" y="2031290"/>
            <a:ext cx="6096000" cy="430887"/>
          </a:xfrm>
          <a:prstGeom prst="rect">
            <a:avLst/>
          </a:prstGeom>
          <a:noFill/>
        </p:spPr>
        <p:txBody>
          <a:bodyPr wrap="square">
            <a:spAutoFit/>
          </a:bodyPr>
          <a:lstStyle/>
          <a:p>
            <a:r>
              <a:rPr lang="en-GB" sz="2200" dirty="0">
                <a:solidFill>
                  <a:srgbClr val="F69F19"/>
                </a:solidFill>
                <a:latin typeface="Arial" panose="020B0604020202020204" pitchFamily="34" charset="0"/>
                <a:cs typeface="Arial" panose="020B0604020202020204" pitchFamily="34" charset="0"/>
              </a:rPr>
              <a:t>4 R’s for a trauma aware practice</a:t>
            </a:r>
          </a:p>
        </p:txBody>
      </p:sp>
      <p:sp>
        <p:nvSpPr>
          <p:cNvPr id="6" name="TextBox 5">
            <a:extLst>
              <a:ext uri="{FF2B5EF4-FFF2-40B4-BE49-F238E27FC236}">
                <a16:creationId xmlns:a16="http://schemas.microsoft.com/office/drawing/2014/main" id="{909EC1C8-5552-4C38-A926-1BB0AA764746}"/>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27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9488846" cy="1077218"/>
          </a:xfrm>
          <a:prstGeom prst="rect">
            <a:avLst/>
          </a:prstGeom>
          <a:noFill/>
        </p:spPr>
        <p:txBody>
          <a:bodyPr wrap="square" rtlCol="0">
            <a:spAutoFit/>
          </a:bodyPr>
          <a:lstStyle/>
          <a:p>
            <a:r>
              <a:rPr lang="en-GB" sz="3200" dirty="0">
                <a:solidFill>
                  <a:srgbClr val="F69F19"/>
                </a:solidFill>
                <a:latin typeface="Arial" panose="020B0604020202020204" pitchFamily="34" charset="0"/>
                <a:cs typeface="Arial" panose="020B0604020202020204" pitchFamily="34" charset="0"/>
              </a:rPr>
              <a:t>What could we be doing that could help young people remain engaged with the advice process?</a:t>
            </a:r>
          </a:p>
        </p:txBody>
      </p:sp>
      <p:sp>
        <p:nvSpPr>
          <p:cNvPr id="6" name="TextBox 5">
            <a:extLst>
              <a:ext uri="{FF2B5EF4-FFF2-40B4-BE49-F238E27FC236}">
                <a16:creationId xmlns:a16="http://schemas.microsoft.com/office/drawing/2014/main" id="{80B41EF3-4562-4471-B147-420C242B9F4D}"/>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143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8056588" cy="1077218"/>
          </a:xfrm>
          <a:prstGeom prst="rect">
            <a:avLst/>
          </a:prstGeom>
          <a:noFill/>
        </p:spPr>
        <p:txBody>
          <a:bodyPr wrap="square" rtlCol="0">
            <a:spAutoFit/>
          </a:bodyPr>
          <a:lstStyle/>
          <a:p>
            <a:r>
              <a:rPr lang="en-GB" sz="3200" dirty="0">
                <a:solidFill>
                  <a:srgbClr val="F69F19"/>
                </a:solidFill>
                <a:latin typeface="Arial" panose="020B0604020202020204" pitchFamily="34" charset="0"/>
                <a:cs typeface="Arial" panose="020B0604020202020204" pitchFamily="34" charset="0"/>
              </a:rPr>
              <a:t>Do any of the previous</a:t>
            </a:r>
            <a:r>
              <a:rPr lang="en-GB" sz="2200" dirty="0">
                <a:solidFill>
                  <a:srgbClr val="F69F19"/>
                </a:solidFill>
                <a:latin typeface="Arial" panose="020B0604020202020204" pitchFamily="34" charset="0"/>
                <a:cs typeface="Arial" panose="020B0604020202020204" pitchFamily="34" charset="0"/>
              </a:rPr>
              <a:t> </a:t>
            </a:r>
            <a:r>
              <a:rPr lang="en-GB" sz="3200" dirty="0">
                <a:solidFill>
                  <a:srgbClr val="F69F19"/>
                </a:solidFill>
                <a:latin typeface="Arial" panose="020B0604020202020204" pitchFamily="34" charset="0"/>
                <a:cs typeface="Arial" panose="020B0604020202020204" pitchFamily="34" charset="0"/>
              </a:rPr>
              <a:t>activity statements directly relate to each other?</a:t>
            </a:r>
          </a:p>
        </p:txBody>
      </p:sp>
      <p:sp>
        <p:nvSpPr>
          <p:cNvPr id="6" name="TextBox 5">
            <a:extLst>
              <a:ext uri="{FF2B5EF4-FFF2-40B4-BE49-F238E27FC236}">
                <a16:creationId xmlns:a16="http://schemas.microsoft.com/office/drawing/2014/main" id="{9AE583A0-AFEB-4A54-ACDB-E05B8B9CFEAD}"/>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224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7071337" cy="1231106"/>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Social Workers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PA’s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Support Workers</a:t>
            </a:r>
          </a:p>
        </p:txBody>
      </p:sp>
      <p:sp>
        <p:nvSpPr>
          <p:cNvPr id="5" name="TextBox 4">
            <a:extLst>
              <a:ext uri="{FF2B5EF4-FFF2-40B4-BE49-F238E27FC236}">
                <a16:creationId xmlns:a16="http://schemas.microsoft.com/office/drawing/2014/main" id="{415B6C31-B634-4509-B636-9C4B78361DB8}"/>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46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2563549"/>
            <a:ext cx="9204576" cy="2708434"/>
          </a:xfrm>
          <a:prstGeom prst="rect">
            <a:avLst/>
          </a:prstGeom>
          <a:noFill/>
        </p:spPr>
        <p:txBody>
          <a:bodyPr wrap="square" rtlCol="0">
            <a:spAutoFit/>
          </a:bodyPr>
          <a:lstStyle/>
          <a:p>
            <a:pPr marL="457200" indent="-457200">
              <a:spcAft>
                <a:spcPts val="1200"/>
              </a:spcAft>
              <a:buClr>
                <a:srgbClr val="F69F19"/>
              </a:buClr>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Have gained knowledge and understanding of using a whole person approach to advice work</a:t>
            </a:r>
          </a:p>
          <a:p>
            <a:pPr marL="457200" indent="-457200">
              <a:spcAft>
                <a:spcPts val="1200"/>
              </a:spcAft>
              <a:buClr>
                <a:srgbClr val="F69F19"/>
              </a:buClr>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Understand how a young person’s brain develops.</a:t>
            </a:r>
          </a:p>
          <a:p>
            <a:pPr marL="457200" indent="-457200">
              <a:spcAft>
                <a:spcPts val="1200"/>
              </a:spcAft>
              <a:buClr>
                <a:srgbClr val="F69F19"/>
              </a:buClr>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Be able to put in practice key principles of trauma aware practice and why this method can reduce barriers to young people engaging with the advice process</a:t>
            </a:r>
          </a:p>
          <a:p>
            <a:pPr marL="457200" indent="-457200">
              <a:spcAft>
                <a:spcPts val="1200"/>
              </a:spcAft>
              <a:buClr>
                <a:srgbClr val="F69F19"/>
              </a:buClr>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Have knowledge of young person services and what their role is. </a:t>
            </a:r>
          </a:p>
        </p:txBody>
      </p:sp>
      <p:sp>
        <p:nvSpPr>
          <p:cNvPr id="6" name="TextBox 5">
            <a:extLst>
              <a:ext uri="{FF2B5EF4-FFF2-40B4-BE49-F238E27FC236}">
                <a16:creationId xmlns:a16="http://schemas.microsoft.com/office/drawing/2014/main" id="{2BB1E0C2-C01F-433E-8F15-CB79E0C53D82}"/>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Session Aims</a:t>
            </a:r>
          </a:p>
        </p:txBody>
      </p:sp>
      <p:sp>
        <p:nvSpPr>
          <p:cNvPr id="9" name="TextBox 8">
            <a:extLst>
              <a:ext uri="{FF2B5EF4-FFF2-40B4-BE49-F238E27FC236}">
                <a16:creationId xmlns:a16="http://schemas.microsoft.com/office/drawing/2014/main" id="{007C2F99-F8AE-40E2-835F-BDBE4CD5CA9A}"/>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369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8905662" cy="3016210"/>
          </a:xfrm>
          <a:prstGeom prst="rect">
            <a:avLst/>
          </a:prstGeom>
          <a:noFill/>
        </p:spPr>
        <p:txBody>
          <a:bodyPr wrap="square" rtlCol="0">
            <a:spAutoFit/>
          </a:bodyPr>
          <a:lstStyle/>
          <a:p>
            <a:pPr>
              <a:spcAft>
                <a:spcPts val="1200"/>
              </a:spcAft>
            </a:pPr>
            <a:r>
              <a:rPr lang="en-GB" i="1" dirty="0">
                <a:solidFill>
                  <a:srgbClr val="7D7875"/>
                </a:solidFill>
                <a:latin typeface="Arial" panose="020B0604020202020204" pitchFamily="34" charset="0"/>
                <a:cs typeface="Arial" panose="020B0604020202020204" pitchFamily="34" charset="0"/>
              </a:rPr>
              <a:t>In the simplest terms, the concept of trauma-informed care is straightforward. If professionals were to pause and consider the role trauma and lingering traumatic stress plays in the lives of the specific client population served by an individual, professional, organization, or an entire system, how would they behave differently? What steps would they take to avoid, or at least minimize, adding new stress or inadvertently reminding their clients of their past traumas? How can they better help their traumatized clients heal? In effect, by looking at how the entire system is organized and services are delivered through a “trauma lens,” what should be done differently? </a:t>
            </a:r>
          </a:p>
          <a:p>
            <a:pPr>
              <a:spcAft>
                <a:spcPts val="1200"/>
              </a:spcAft>
            </a:pPr>
            <a:r>
              <a:rPr lang="en-GB" dirty="0">
                <a:solidFill>
                  <a:srgbClr val="7D7875"/>
                </a:solidFill>
                <a:latin typeface="Arial" panose="020B0604020202020204" pitchFamily="34" charset="0"/>
                <a:cs typeface="Arial" panose="020B0604020202020204" pitchFamily="34" charset="0"/>
              </a:rPr>
              <a:t>Wilson, Pence, and </a:t>
            </a:r>
            <a:r>
              <a:rPr lang="en-GB" dirty="0" err="1">
                <a:solidFill>
                  <a:srgbClr val="7D7875"/>
                </a:solidFill>
                <a:latin typeface="Arial" panose="020B0604020202020204" pitchFamily="34" charset="0"/>
                <a:cs typeface="Arial" panose="020B0604020202020204" pitchFamily="34" charset="0"/>
              </a:rPr>
              <a:t>Conradi</a:t>
            </a:r>
            <a:r>
              <a:rPr lang="en-GB" dirty="0">
                <a:solidFill>
                  <a:srgbClr val="7D7875"/>
                </a:solidFill>
                <a:latin typeface="Arial" panose="020B0604020202020204" pitchFamily="34" charset="0"/>
                <a:cs typeface="Arial" panose="020B0604020202020204" pitchFamily="34" charset="0"/>
              </a:rPr>
              <a:t> (2013)</a:t>
            </a:r>
          </a:p>
        </p:txBody>
      </p:sp>
      <p:sp>
        <p:nvSpPr>
          <p:cNvPr id="5" name="TextBox 4">
            <a:extLst>
              <a:ext uri="{FF2B5EF4-FFF2-40B4-BE49-F238E27FC236}">
                <a16:creationId xmlns:a16="http://schemas.microsoft.com/office/drawing/2014/main" id="{40F26205-9879-4827-9364-F3B6FCC64CE7}"/>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48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pic>
        <p:nvPicPr>
          <p:cNvPr id="6" name="Google Shape;89;p13">
            <a:extLst>
              <a:ext uri="{FF2B5EF4-FFF2-40B4-BE49-F238E27FC236}">
                <a16:creationId xmlns:a16="http://schemas.microsoft.com/office/drawing/2014/main" id="{F2618851-682F-4FDF-81C6-BCA4F7CC227E}"/>
              </a:ext>
            </a:extLst>
          </p:cNvPr>
          <p:cNvPicPr preferRelativeResize="0"/>
          <p:nvPr/>
        </p:nvPicPr>
        <p:blipFill rotWithShape="1">
          <a:blip r:embed="rId2">
            <a:alphaModFix/>
          </a:blip>
          <a:srcRect/>
          <a:stretch/>
        </p:blipFill>
        <p:spPr>
          <a:xfrm>
            <a:off x="4646590" y="5172810"/>
            <a:ext cx="1769336" cy="1307820"/>
          </a:xfrm>
          <a:prstGeom prst="rect">
            <a:avLst/>
          </a:prstGeom>
          <a:noFill/>
          <a:ln>
            <a:noFill/>
          </a:ln>
        </p:spPr>
      </p:pic>
      <p:pic>
        <p:nvPicPr>
          <p:cNvPr id="7" name="Google Shape;92;p13">
            <a:extLst>
              <a:ext uri="{FF2B5EF4-FFF2-40B4-BE49-F238E27FC236}">
                <a16:creationId xmlns:a16="http://schemas.microsoft.com/office/drawing/2014/main" id="{542A242B-A532-4574-92C2-FCBAAEBFFC70}"/>
              </a:ext>
            </a:extLst>
          </p:cNvPr>
          <p:cNvPicPr preferRelativeResize="0"/>
          <p:nvPr/>
        </p:nvPicPr>
        <p:blipFill rotWithShape="1">
          <a:blip r:embed="rId3">
            <a:alphaModFix/>
          </a:blip>
          <a:srcRect/>
          <a:stretch/>
        </p:blipFill>
        <p:spPr>
          <a:xfrm>
            <a:off x="4709581" y="3068537"/>
            <a:ext cx="2772838" cy="1307128"/>
          </a:xfrm>
          <a:prstGeom prst="rect">
            <a:avLst/>
          </a:prstGeom>
          <a:noFill/>
          <a:ln>
            <a:noFill/>
          </a:ln>
        </p:spPr>
      </p:pic>
      <p:pic>
        <p:nvPicPr>
          <p:cNvPr id="8" name="Picture 7">
            <a:extLst>
              <a:ext uri="{FF2B5EF4-FFF2-40B4-BE49-F238E27FC236}">
                <a16:creationId xmlns:a16="http://schemas.microsoft.com/office/drawing/2014/main" id="{A872E8B1-1738-4564-A1AA-028007D13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622" y="3104009"/>
            <a:ext cx="1905000" cy="885825"/>
          </a:xfrm>
          <a:prstGeom prst="rect">
            <a:avLst/>
          </a:prstGeom>
        </p:spPr>
      </p:pic>
      <p:pic>
        <p:nvPicPr>
          <p:cNvPr id="9" name="Picture 8">
            <a:extLst>
              <a:ext uri="{FF2B5EF4-FFF2-40B4-BE49-F238E27FC236}">
                <a16:creationId xmlns:a16="http://schemas.microsoft.com/office/drawing/2014/main" id="{48F136BC-52C0-4A38-83F8-C0C7CD6DA128}"/>
              </a:ext>
            </a:extLst>
          </p:cNvPr>
          <p:cNvPicPr>
            <a:picLocks noChangeAspect="1"/>
          </p:cNvPicPr>
          <p:nvPr/>
        </p:nvPicPr>
        <p:blipFill>
          <a:blip r:embed="rId5"/>
          <a:stretch>
            <a:fillRect/>
          </a:stretch>
        </p:blipFill>
        <p:spPr>
          <a:xfrm>
            <a:off x="8445338" y="3172621"/>
            <a:ext cx="2914141" cy="1054699"/>
          </a:xfrm>
          <a:prstGeom prst="rect">
            <a:avLst/>
          </a:prstGeom>
        </p:spPr>
      </p:pic>
      <p:sp>
        <p:nvSpPr>
          <p:cNvPr id="11" name="TextBox 10">
            <a:extLst>
              <a:ext uri="{FF2B5EF4-FFF2-40B4-BE49-F238E27FC236}">
                <a16:creationId xmlns:a16="http://schemas.microsoft.com/office/drawing/2014/main" id="{F28CBB57-6FDE-48EF-B714-3F126886680D}"/>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336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The Whole Person Approach</a:t>
            </a:r>
          </a:p>
        </p:txBody>
      </p:sp>
      <p:pic>
        <p:nvPicPr>
          <p:cNvPr id="6" name="Picture 5">
            <a:extLst>
              <a:ext uri="{FF2B5EF4-FFF2-40B4-BE49-F238E27FC236}">
                <a16:creationId xmlns:a16="http://schemas.microsoft.com/office/drawing/2014/main" id="{6C90C98E-8482-4C65-AD0C-8518EAFC6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955" y="2413416"/>
            <a:ext cx="5548101" cy="3321047"/>
          </a:xfrm>
          <a:prstGeom prst="rect">
            <a:avLst/>
          </a:prstGeom>
        </p:spPr>
      </p:pic>
      <p:sp>
        <p:nvSpPr>
          <p:cNvPr id="8" name="TextBox 7">
            <a:extLst>
              <a:ext uri="{FF2B5EF4-FFF2-40B4-BE49-F238E27FC236}">
                <a16:creationId xmlns:a16="http://schemas.microsoft.com/office/drawing/2014/main" id="{1B8E530E-AB25-49AA-A900-7E941A36741B}"/>
              </a:ext>
            </a:extLst>
          </p:cNvPr>
          <p:cNvSpPr txBox="1"/>
          <p:nvPr/>
        </p:nvSpPr>
        <p:spPr>
          <a:xfrm>
            <a:off x="2042869" y="5930417"/>
            <a:ext cx="5252147" cy="397032"/>
          </a:xfrm>
          <a:prstGeom prst="rect">
            <a:avLst/>
          </a:prstGeom>
          <a:noFill/>
        </p:spPr>
        <p:txBody>
          <a:bodyPr wrap="square">
            <a:spAutoFit/>
          </a:bodyPr>
          <a:lstStyle/>
          <a:p>
            <a:pPr lvl="0" algn="ctr">
              <a:lnSpc>
                <a:spcPct val="90000"/>
              </a:lnSpc>
              <a:spcBef>
                <a:spcPts val="1000"/>
              </a:spcBef>
            </a:pPr>
            <a:r>
              <a:rPr lang="en-GB" sz="2200" dirty="0">
                <a:solidFill>
                  <a:srgbClr val="F69F19"/>
                </a:solidFill>
                <a:latin typeface="Arial" panose="020B0604020202020204" pitchFamily="34" charset="0"/>
                <a:cs typeface="Arial" panose="020B0604020202020204" pitchFamily="34" charset="0"/>
              </a:rPr>
              <a:t>‘Start with the person, not the law’</a:t>
            </a:r>
          </a:p>
        </p:txBody>
      </p:sp>
      <p:sp>
        <p:nvSpPr>
          <p:cNvPr id="7" name="TextBox 6">
            <a:extLst>
              <a:ext uri="{FF2B5EF4-FFF2-40B4-BE49-F238E27FC236}">
                <a16:creationId xmlns:a16="http://schemas.microsoft.com/office/drawing/2014/main" id="{042243F0-68B9-495F-A436-000136746594}"/>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908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313881" y="2255259"/>
            <a:ext cx="8242661" cy="2800767"/>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What is working well?</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Can you think of things you have done to help things go well?</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What have you tried? And what has been helpful?</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On a scale of 1 to 10 how would you say X is? What might make that score a little better?</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What could be going better?</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What stops things working better for you?</a:t>
            </a:r>
          </a:p>
        </p:txBody>
      </p:sp>
      <p:sp>
        <p:nvSpPr>
          <p:cNvPr id="7" name="TextBox 6">
            <a:extLst>
              <a:ext uri="{FF2B5EF4-FFF2-40B4-BE49-F238E27FC236}">
                <a16:creationId xmlns:a16="http://schemas.microsoft.com/office/drawing/2014/main" id="{18186B2B-2325-4A97-918D-29927D5A3FF1}"/>
              </a:ext>
            </a:extLst>
          </p:cNvPr>
          <p:cNvSpPr txBox="1"/>
          <p:nvPr/>
        </p:nvSpPr>
        <p:spPr>
          <a:xfrm>
            <a:off x="2493938" y="1572335"/>
            <a:ext cx="6096000" cy="369332"/>
          </a:xfrm>
          <a:prstGeom prst="rect">
            <a:avLst/>
          </a:prstGeom>
          <a:noFill/>
        </p:spPr>
        <p:txBody>
          <a:bodyPr wrap="square">
            <a:spAutoFit/>
          </a:bodyPr>
          <a:lstStyle/>
          <a:p>
            <a:r>
              <a:rPr lang="en-GB" sz="1800" dirty="0">
                <a:solidFill>
                  <a:srgbClr val="F69F19"/>
                </a:solidFill>
                <a:effectLst/>
                <a:latin typeface="Arial" panose="020B0604020202020204" pitchFamily="34" charset="0"/>
                <a:ea typeface="Calibri" panose="020F0502020204030204" pitchFamily="34" charset="0"/>
              </a:rPr>
              <a:t>Handout of strengths based questions for session</a:t>
            </a:r>
            <a:endParaRPr lang="en-GB" dirty="0">
              <a:solidFill>
                <a:srgbClr val="F69F19"/>
              </a:solidFill>
            </a:endParaRPr>
          </a:p>
        </p:txBody>
      </p:sp>
      <p:sp>
        <p:nvSpPr>
          <p:cNvPr id="6" name="TextBox 5">
            <a:extLst>
              <a:ext uri="{FF2B5EF4-FFF2-40B4-BE49-F238E27FC236}">
                <a16:creationId xmlns:a16="http://schemas.microsoft.com/office/drawing/2014/main" id="{D6D920FF-542A-4703-A000-C87F7725750C}"/>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93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pic>
        <p:nvPicPr>
          <p:cNvPr id="6" name="Picture 5">
            <a:extLst>
              <a:ext uri="{FF2B5EF4-FFF2-40B4-BE49-F238E27FC236}">
                <a16:creationId xmlns:a16="http://schemas.microsoft.com/office/drawing/2014/main" id="{FFFEDF86-D60A-4E95-A99A-3671CD2193AB}"/>
              </a:ext>
            </a:extLst>
          </p:cNvPr>
          <p:cNvPicPr>
            <a:picLocks noChangeAspect="1"/>
          </p:cNvPicPr>
          <p:nvPr/>
        </p:nvPicPr>
        <p:blipFill rotWithShape="1">
          <a:blip r:embed="rId2">
            <a:extLst>
              <a:ext uri="{28A0092B-C50C-407E-A947-70E740481C1C}">
                <a14:useLocalDpi xmlns:a14="http://schemas.microsoft.com/office/drawing/2010/main" val="0"/>
              </a:ext>
            </a:extLst>
          </a:blip>
          <a:srcRect t="10697" r="16124" b="18935"/>
          <a:stretch/>
        </p:blipFill>
        <p:spPr>
          <a:xfrm>
            <a:off x="2493938" y="2479100"/>
            <a:ext cx="4484267" cy="3762040"/>
          </a:xfrm>
          <a:prstGeom prst="rect">
            <a:avLst/>
          </a:prstGeom>
        </p:spPr>
      </p:pic>
      <p:sp>
        <p:nvSpPr>
          <p:cNvPr id="8" name="TextBox 7">
            <a:extLst>
              <a:ext uri="{FF2B5EF4-FFF2-40B4-BE49-F238E27FC236}">
                <a16:creationId xmlns:a16="http://schemas.microsoft.com/office/drawing/2014/main" id="{FC0B223C-E6E2-4AAB-AA2D-6524B1A3697E}"/>
              </a:ext>
            </a:extLst>
          </p:cNvPr>
          <p:cNvSpPr txBox="1"/>
          <p:nvPr/>
        </p:nvSpPr>
        <p:spPr>
          <a:xfrm>
            <a:off x="2493938" y="1796176"/>
            <a:ext cx="6096000" cy="400751"/>
          </a:xfrm>
          <a:prstGeom prst="rect">
            <a:avLst/>
          </a:prstGeom>
          <a:noFill/>
        </p:spPr>
        <p:txBody>
          <a:bodyPr wrap="square">
            <a:spAutoFit/>
          </a:bodyPr>
          <a:lstStyle/>
          <a:p>
            <a:pPr>
              <a:lnSpc>
                <a:spcPct val="120000"/>
              </a:lnSpc>
              <a:tabLst>
                <a:tab pos="165100" algn="l"/>
              </a:tabLst>
            </a:pPr>
            <a:r>
              <a:rPr lang="en-GB" sz="1800" dirty="0">
                <a:solidFill>
                  <a:srgbClr val="ED7D31"/>
                </a:solidFill>
                <a:effectLst/>
                <a:latin typeface="Arial" panose="020B0604020202020204" pitchFamily="34" charset="0"/>
                <a:ea typeface="Calibri" panose="020F0502020204030204" pitchFamily="34" charset="0"/>
                <a:cs typeface="MinionPro-Regular"/>
              </a:rPr>
              <a:t>How a young person’s brain works</a:t>
            </a:r>
            <a:endParaRPr lang="en-GB" sz="2000" dirty="0">
              <a:solidFill>
                <a:srgbClr val="000000"/>
              </a:solidFill>
              <a:effectLst/>
              <a:latin typeface="MinionPro-Regular"/>
              <a:ea typeface="Calibri" panose="020F0502020204030204" pitchFamily="34" charset="0"/>
              <a:cs typeface="MinionPro-Regular"/>
            </a:endParaRPr>
          </a:p>
        </p:txBody>
      </p:sp>
      <p:sp>
        <p:nvSpPr>
          <p:cNvPr id="7" name="TextBox 6">
            <a:extLst>
              <a:ext uri="{FF2B5EF4-FFF2-40B4-BE49-F238E27FC236}">
                <a16:creationId xmlns:a16="http://schemas.microsoft.com/office/drawing/2014/main" id="{BF7FC947-8BB7-4E8F-B4AA-87B74FE6B796}"/>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366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pic>
        <p:nvPicPr>
          <p:cNvPr id="6" name="Picture 5">
            <a:extLst>
              <a:ext uri="{FF2B5EF4-FFF2-40B4-BE49-F238E27FC236}">
                <a16:creationId xmlns:a16="http://schemas.microsoft.com/office/drawing/2014/main" id="{5A3C88A1-E839-4B79-8EE9-9CBBE84AD66F}"/>
              </a:ext>
            </a:extLst>
          </p:cNvPr>
          <p:cNvPicPr>
            <a:picLocks noChangeAspect="1"/>
          </p:cNvPicPr>
          <p:nvPr/>
        </p:nvPicPr>
        <p:blipFill rotWithShape="1">
          <a:blip r:embed="rId2">
            <a:extLst>
              <a:ext uri="{28A0092B-C50C-407E-A947-70E740481C1C}">
                <a14:useLocalDpi xmlns:a14="http://schemas.microsoft.com/office/drawing/2010/main" val="0"/>
              </a:ext>
            </a:extLst>
          </a:blip>
          <a:srcRect l="4537" t="21407" r="12038" b="9480"/>
          <a:stretch/>
        </p:blipFill>
        <p:spPr>
          <a:xfrm>
            <a:off x="2493938" y="2094917"/>
            <a:ext cx="5119239" cy="4241014"/>
          </a:xfrm>
          <a:prstGeom prst="rect">
            <a:avLst/>
          </a:prstGeom>
        </p:spPr>
      </p:pic>
      <p:sp>
        <p:nvSpPr>
          <p:cNvPr id="7" name="TextBox 6">
            <a:extLst>
              <a:ext uri="{FF2B5EF4-FFF2-40B4-BE49-F238E27FC236}">
                <a16:creationId xmlns:a16="http://schemas.microsoft.com/office/drawing/2014/main" id="{CCB679CE-765A-48DB-85E4-607EDAEDF31A}"/>
              </a:ext>
            </a:extLst>
          </p:cNvPr>
          <p:cNvSpPr txBox="1"/>
          <p:nvPr/>
        </p:nvSpPr>
        <p:spPr>
          <a:xfrm>
            <a:off x="2493938" y="1796176"/>
            <a:ext cx="6096000" cy="400751"/>
          </a:xfrm>
          <a:prstGeom prst="rect">
            <a:avLst/>
          </a:prstGeom>
          <a:noFill/>
        </p:spPr>
        <p:txBody>
          <a:bodyPr wrap="square">
            <a:spAutoFit/>
          </a:bodyPr>
          <a:lstStyle/>
          <a:p>
            <a:pPr>
              <a:lnSpc>
                <a:spcPct val="120000"/>
              </a:lnSpc>
              <a:tabLst>
                <a:tab pos="165100" algn="l"/>
              </a:tabLst>
            </a:pPr>
            <a:r>
              <a:rPr lang="en-GB" sz="1800" dirty="0">
                <a:solidFill>
                  <a:srgbClr val="ED7D31"/>
                </a:solidFill>
                <a:effectLst/>
                <a:latin typeface="Arial" panose="020B0604020202020204" pitchFamily="34" charset="0"/>
                <a:ea typeface="Calibri" panose="020F0502020204030204" pitchFamily="34" charset="0"/>
                <a:cs typeface="MinionPro-Regular"/>
              </a:rPr>
              <a:t>The Prefrontal Cortex</a:t>
            </a:r>
            <a:endParaRPr lang="en-GB" sz="2000" dirty="0">
              <a:solidFill>
                <a:srgbClr val="000000"/>
              </a:solidFill>
              <a:effectLst/>
              <a:latin typeface="MinionPro-Regular"/>
              <a:ea typeface="Calibri" panose="020F0502020204030204" pitchFamily="34" charset="0"/>
              <a:cs typeface="MinionPro-Regular"/>
            </a:endParaRPr>
          </a:p>
        </p:txBody>
      </p:sp>
      <p:sp>
        <p:nvSpPr>
          <p:cNvPr id="8" name="TextBox 7">
            <a:extLst>
              <a:ext uri="{FF2B5EF4-FFF2-40B4-BE49-F238E27FC236}">
                <a16:creationId xmlns:a16="http://schemas.microsoft.com/office/drawing/2014/main" id="{E2BFEA4D-9EEE-40B6-BB68-5CB40FC7DAC3}"/>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94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D9C66A4C-1ABC-42CF-8953-B2B55D250B15}"/>
              </a:ext>
            </a:extLst>
          </p:cNvPr>
          <p:cNvSpPr txBox="1"/>
          <p:nvPr/>
        </p:nvSpPr>
        <p:spPr>
          <a:xfrm>
            <a:off x="2499953" y="1869795"/>
            <a:ext cx="6716617" cy="1569660"/>
          </a:xfrm>
          <a:prstGeom prst="rect">
            <a:avLst/>
          </a:prstGeom>
          <a:noFill/>
        </p:spPr>
        <p:txBody>
          <a:bodyPr wrap="square" rtlCol="0">
            <a:spAutoFit/>
          </a:bodyPr>
          <a:lstStyle/>
          <a:p>
            <a:r>
              <a:rPr lang="en-GB" sz="3200" dirty="0">
                <a:solidFill>
                  <a:srgbClr val="F69F19"/>
                </a:solidFill>
                <a:latin typeface="Arial" panose="020B0604020202020204" pitchFamily="34" charset="0"/>
                <a:cs typeface="Arial" panose="020B0604020202020204" pitchFamily="34" charset="0"/>
              </a:rPr>
              <a:t>What things in our current advice approach creates barriers for young people?</a:t>
            </a:r>
          </a:p>
        </p:txBody>
      </p:sp>
      <p:sp>
        <p:nvSpPr>
          <p:cNvPr id="6" name="TextBox 5">
            <a:extLst>
              <a:ext uri="{FF2B5EF4-FFF2-40B4-BE49-F238E27FC236}">
                <a16:creationId xmlns:a16="http://schemas.microsoft.com/office/drawing/2014/main" id="{0270860B-ED34-43FF-A15F-6C5B0C7C9753}"/>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563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008065"/>
                </a:solidFill>
                <a:latin typeface="Franklin Gothic Demi Cond" panose="020B0706030402020204" pitchFamily="34" charset="0"/>
              </a:rPr>
              <a:t>YOUNG PEOPLE ACCESSING ADVICE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Trauma aware</a:t>
            </a:r>
          </a:p>
        </p:txBody>
      </p:sp>
      <p:pic>
        <p:nvPicPr>
          <p:cNvPr id="6" name="Picture 5">
            <a:extLst>
              <a:ext uri="{FF2B5EF4-FFF2-40B4-BE49-F238E27FC236}">
                <a16:creationId xmlns:a16="http://schemas.microsoft.com/office/drawing/2014/main" id="{047ADA76-355D-4FEE-BC99-8509ED69B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918" y="2406824"/>
            <a:ext cx="5166219" cy="3979458"/>
          </a:xfrm>
          <a:prstGeom prst="rect">
            <a:avLst/>
          </a:prstGeom>
        </p:spPr>
      </p:pic>
      <p:sp>
        <p:nvSpPr>
          <p:cNvPr id="7" name="TextBox 6">
            <a:extLst>
              <a:ext uri="{FF2B5EF4-FFF2-40B4-BE49-F238E27FC236}">
                <a16:creationId xmlns:a16="http://schemas.microsoft.com/office/drawing/2014/main" id="{7F275EE0-F74A-448F-82C9-3AFF1A85F67C}"/>
              </a:ext>
            </a:extLst>
          </p:cNvPr>
          <p:cNvSpPr txBox="1"/>
          <p:nvPr/>
        </p:nvSpPr>
        <p:spPr>
          <a:xfrm>
            <a:off x="160020" y="6423540"/>
            <a:ext cx="11269980" cy="307777"/>
          </a:xfrm>
          <a:prstGeom prst="rect">
            <a:avLst/>
          </a:prstGeom>
          <a:noFill/>
        </p:spPr>
        <p:txBody>
          <a:bodyPr wrap="square">
            <a:spAutoFit/>
          </a:bodyPr>
          <a:lstStyle/>
          <a:p>
            <a:pPr>
              <a:tabLst>
                <a:tab pos="2865755" algn="ctr"/>
                <a:tab pos="5731510" algn="r"/>
              </a:tabLst>
            </a:pPr>
            <a:r>
              <a:rPr lang="en-GB" sz="14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Copyright© 2021. Ask Us is a 1625 Independent People, Citizen Advice Bristol and Bristol Law Centre 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188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2722489D715408DE71D7973CE58D2" ma:contentTypeVersion="15" ma:contentTypeDescription="Create a new document." ma:contentTypeScope="" ma:versionID="cbf272710bee694918cf77cf6052644e">
  <xsd:schema xmlns:xsd="http://www.w3.org/2001/XMLSchema" xmlns:xs="http://www.w3.org/2001/XMLSchema" xmlns:p="http://schemas.microsoft.com/office/2006/metadata/properties" xmlns:ns3="a651f1c2-4269-4a6d-a8cf-05d0e7e8fd08" xmlns:ns4="c10c6e59-db66-4121-8214-d2bc082f23e1" targetNamespace="http://schemas.microsoft.com/office/2006/metadata/properties" ma:root="true" ma:fieldsID="d95b70cf05430d35ed5d78aff82f2a38" ns3:_="" ns4:_="">
    <xsd:import namespace="a651f1c2-4269-4a6d-a8cf-05d0e7e8fd08"/>
    <xsd:import namespace="c10c6e59-db66-4121-8214-d2bc082f23e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f1c2-4269-4a6d-a8cf-05d0e7e8fd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0c6e59-db66-4121-8214-d2bc082f23e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CB73FA-7F34-488E-B0B2-B0917BACC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f1c2-4269-4a6d-a8cf-05d0e7e8fd08"/>
    <ds:schemaRef ds:uri="c10c6e59-db66-4121-8214-d2bc082f2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20A71A-DE8C-425B-AAD6-A4C210900D6D}">
  <ds:schemaRefs>
    <ds:schemaRef ds:uri="http://schemas.microsoft.com/sharepoint/v3/contenttype/forms"/>
  </ds:schemaRefs>
</ds:datastoreItem>
</file>

<file path=customXml/itemProps3.xml><?xml version="1.0" encoding="utf-8"?>
<ds:datastoreItem xmlns:ds="http://schemas.openxmlformats.org/officeDocument/2006/customXml" ds:itemID="{5769F14B-ADF3-49B6-B0CB-6AB1B66C7F7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TotalTime>
  <Words>1433</Words>
  <Application>Microsoft Office PowerPoint</Application>
  <PresentationFormat>Widescreen</PresentationFormat>
  <Paragraphs>109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Franklin Gothic Demi Cond</vt:lpstr>
      <vt:lpstr>MinionPro-Regular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Miles</dc:creator>
  <cp:lastModifiedBy>L Bailey</cp:lastModifiedBy>
  <cp:revision>35</cp:revision>
  <dcterms:created xsi:type="dcterms:W3CDTF">2020-01-24T13:52:17Z</dcterms:created>
  <dcterms:modified xsi:type="dcterms:W3CDTF">2021-08-27T09:31:37Z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0x010100B8B2722489D715408DE71D7973CE58D2</vt:lpwstr>
  </property>
</Properties>
</file>