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07"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gyk88Ofx+fbcOsbL7OvOgP3pMjR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
        <p:cNvGrpSpPr/>
        <p:nvPr/>
      </p:nvGrpSpPr>
      <p:grpSpPr>
        <a:xfrm>
          <a:off x="0" y="0"/>
          <a:ext cx="0" cy="0"/>
          <a:chOff x="0" y="0"/>
          <a:chExt cx="0" cy="0"/>
        </a:xfrm>
      </p:grpSpPr>
      <p:sp>
        <p:nvSpPr>
          <p:cNvPr id="15" name="Google Shape;1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 name="Google Shape;1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Google Shape;2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 name="Google Shape;2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 name="Google Shape;3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3" name="Google Shape;4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 name="Google Shape;5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 name="Google Shape;6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 name="Google Shape;7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 name="Google Shape;8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21" descr="Icon&#10;&#10;Description automatically generated"/>
          <p:cNvPicPr preferRelativeResize="0"/>
          <p:nvPr/>
        </p:nvPicPr>
        <p:blipFill rotWithShape="1">
          <a:blip r:embed="rId2">
            <a:alphaModFix/>
          </a:blip>
          <a:srcRect/>
          <a:stretch/>
        </p:blipFill>
        <p:spPr>
          <a:xfrm>
            <a:off x="545144" y="660534"/>
            <a:ext cx="1368874" cy="164780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
        <p:cNvGrpSpPr/>
        <p:nvPr/>
      </p:nvGrpSpPr>
      <p:grpSpPr>
        <a:xfrm>
          <a:off x="0" y="0"/>
          <a:ext cx="0" cy="0"/>
          <a:chOff x="0" y="0"/>
          <a:chExt cx="0" cy="0"/>
        </a:xfrm>
      </p:grpSpPr>
      <p:pic>
        <p:nvPicPr>
          <p:cNvPr id="13" name="Google Shape;13;p22" descr="Icon&#10;&#10;Description automatically generated"/>
          <p:cNvPicPr preferRelativeResize="0"/>
          <p:nvPr/>
        </p:nvPicPr>
        <p:blipFill rotWithShape="1">
          <a:blip r:embed="rId2">
            <a:alphaModFix/>
          </a:blip>
          <a:srcRect/>
          <a:stretch/>
        </p:blipFill>
        <p:spPr>
          <a:xfrm>
            <a:off x="545144" y="660534"/>
            <a:ext cx="1368000" cy="102365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enquiries@1625ip.co.uk" TargetMode="External"/><Relationship Id="rId1" Type="http://schemas.openxmlformats.org/officeDocument/2006/relationships/slideLayout" Target="../slideLayouts/slideLayout1.xml"/><Relationship Id="rId6" Type="http://schemas.openxmlformats.org/officeDocument/2006/relationships/hyperlink" Target="http://www.askustoolkit.co.uk/"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jp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jp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3" y="765661"/>
            <a:ext cx="8663904" cy="646331"/>
          </a:xfrm>
          <a:prstGeom prst="rect">
            <a:avLst/>
          </a:prstGeom>
          <a:noFill/>
        </p:spPr>
        <p:txBody>
          <a:bodyPr wrap="square" rtlCol="0">
            <a:spAutoFit/>
          </a:bodyPr>
          <a:lstStyle/>
          <a:p>
            <a:pPr lvl="0"/>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lang="en-GB" sz="3600" dirty="0">
              <a:latin typeface="Franklin Gothic Demi Cond" panose="020B0706030402020204" pitchFamily="34" charset="0"/>
            </a:endParaRP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7" name="TextBox 6">
            <a:extLst>
              <a:ext uri="{FF2B5EF4-FFF2-40B4-BE49-F238E27FC236}">
                <a16:creationId xmlns:a16="http://schemas.microsoft.com/office/drawing/2014/main" id="{9B1D1A00-D49B-405C-8D38-C801F70CFB68}"/>
              </a:ext>
            </a:extLst>
          </p:cNvPr>
          <p:cNvSpPr txBox="1"/>
          <p:nvPr/>
        </p:nvSpPr>
        <p:spPr>
          <a:xfrm>
            <a:off x="2473488" y="1685382"/>
            <a:ext cx="8663904" cy="1772537"/>
          </a:xfrm>
          <a:prstGeom prst="rect">
            <a:avLst/>
          </a:prstGeom>
          <a:noFill/>
        </p:spPr>
        <p:txBody>
          <a:bodyPr wrap="square" rtlCol="0">
            <a:spAutoFit/>
          </a:bodyPr>
          <a:lstStyle/>
          <a:p>
            <a:pPr>
              <a:lnSpc>
                <a:spcPct val="150000"/>
              </a:lnSpc>
              <a:spcAft>
                <a:spcPts val="800"/>
              </a:spcAft>
            </a:pPr>
            <a:r>
              <a:rPr lang="en-GB" dirty="0">
                <a:solidFill>
                  <a:srgbClr val="7D7875"/>
                </a:solidFill>
                <a:latin typeface="Arial" panose="020B0604020202020204" pitchFamily="34" charset="0"/>
                <a:cs typeface="Arial" panose="020B0604020202020204" pitchFamily="34" charset="0"/>
              </a:rPr>
              <a:t>This resource is part of the Ask Us Advice Toolkit. For more information or queries on any of the topics covered in this toolkit, or to find out about training and consultancy the Ask Us partners can offer please contact </a:t>
            </a:r>
            <a:r>
              <a:rPr lang="en-GB" dirty="0">
                <a:solidFill>
                  <a:srgbClr val="7D7875"/>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enquiries@1625ip.co.uk</a:t>
            </a:r>
            <a:r>
              <a:rPr lang="en-GB" dirty="0">
                <a:solidFill>
                  <a:srgbClr val="7D7875"/>
                </a:solidFill>
                <a:latin typeface="Arial" panose="020B0604020202020204" pitchFamily="34" charset="0"/>
                <a:cs typeface="Arial" panose="020B0604020202020204" pitchFamily="34" charset="0"/>
              </a:rPr>
              <a:t>.</a:t>
            </a:r>
          </a:p>
          <a:p>
            <a:pPr>
              <a:lnSpc>
                <a:spcPct val="150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7C58E275-74EA-4E4B-8338-129CAEAA83A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816352" y="3183902"/>
            <a:ext cx="1835785" cy="663575"/>
          </a:xfrm>
          <a:prstGeom prst="rect">
            <a:avLst/>
          </a:prstGeom>
          <a:noFill/>
        </p:spPr>
      </p:pic>
      <p:pic>
        <p:nvPicPr>
          <p:cNvPr id="9" name="Picture 8">
            <a:extLst>
              <a:ext uri="{FF2B5EF4-FFF2-40B4-BE49-F238E27FC236}">
                <a16:creationId xmlns:a16="http://schemas.microsoft.com/office/drawing/2014/main" id="{0083DE5A-AAE0-419A-ADEA-E87F7F77273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82703" y="3126446"/>
            <a:ext cx="1666875" cy="762000"/>
          </a:xfrm>
          <a:prstGeom prst="rect">
            <a:avLst/>
          </a:prstGeom>
          <a:noFill/>
        </p:spPr>
      </p:pic>
      <p:pic>
        <p:nvPicPr>
          <p:cNvPr id="10" name="Picture 9" descr="Bristol Law Centre">
            <a:extLst>
              <a:ext uri="{FF2B5EF4-FFF2-40B4-BE49-F238E27FC236}">
                <a16:creationId xmlns:a16="http://schemas.microsoft.com/office/drawing/2014/main" id="{DDC965D3-5C95-48D3-9A49-CAD00124716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780144" y="3183902"/>
            <a:ext cx="1581150" cy="735330"/>
          </a:xfrm>
          <a:prstGeom prst="rect">
            <a:avLst/>
          </a:prstGeom>
          <a:noFill/>
        </p:spPr>
      </p:pic>
      <p:sp>
        <p:nvSpPr>
          <p:cNvPr id="11" name="TextBox 10">
            <a:extLst>
              <a:ext uri="{FF2B5EF4-FFF2-40B4-BE49-F238E27FC236}">
                <a16:creationId xmlns:a16="http://schemas.microsoft.com/office/drawing/2014/main" id="{A53CA773-F2C2-4579-9017-2B110F22EBC1}"/>
              </a:ext>
            </a:extLst>
          </p:cNvPr>
          <p:cNvSpPr txBox="1"/>
          <p:nvPr/>
        </p:nvSpPr>
        <p:spPr>
          <a:xfrm>
            <a:off x="2493938" y="4101082"/>
            <a:ext cx="9411550" cy="3253583"/>
          </a:xfrm>
          <a:prstGeom prst="rect">
            <a:avLst/>
          </a:prstGeom>
          <a:noFill/>
        </p:spPr>
        <p:txBody>
          <a:bodyPr wrap="square" rtlCol="0">
            <a:spAutoFit/>
          </a:bodyPr>
          <a:lstStyle/>
          <a:p>
            <a:pPr>
              <a:lnSpc>
                <a:spcPct val="150000"/>
              </a:lnSpc>
              <a:spcAft>
                <a:spcPts val="800"/>
              </a:spcAft>
            </a:pPr>
            <a:r>
              <a:rPr lang="en-GB" sz="1600" dirty="0">
                <a:solidFill>
                  <a:srgbClr val="7F7F7F"/>
                </a:solidFill>
                <a:effectLst/>
                <a:latin typeface="Arial" panose="020B0604020202020204" pitchFamily="34" charset="0"/>
                <a:ea typeface="Calibri" panose="020F0502020204030204" pitchFamily="34" charset="0"/>
                <a:cs typeface="Times New Roman" panose="02020603050405020304" pitchFamily="18" charset="0"/>
              </a:rPr>
              <a:t>This resource was funded by The National Lottery Community Fund and is offered free for information, educational and professional development purposes. You may not sell this work, nor may it be used as supporting content for any commercial product or service. All copies of this work must clearly display the original copyright notice and Ask Us Toolkit website address. Any on-line reproduction must also provide a link to the Ask Us Toolkit website. Copyright© 2021. Ask Us is a 1625 Independent People, Citizen Advice Bristol and Bristol Law Centre project.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GB" sz="16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6"/>
              </a:rPr>
              <a:t>www.askustoolkit.co.uk</a:t>
            </a:r>
            <a:r>
              <a:rPr lang="en-GB" sz="16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GB" sz="18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8707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9"/>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83" name="Google Shape;83;p9"/>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84" name="Google Shape;84;p9"/>
          <p:cNvSpPr txBox="1"/>
          <p:nvPr/>
        </p:nvSpPr>
        <p:spPr>
          <a:xfrm>
            <a:off x="2608504" y="2710359"/>
            <a:ext cx="5390100" cy="430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Case study - Amelia</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0"/>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a:solidFill>
                  <a:srgbClr val="008065"/>
                </a:solidFill>
                <a:latin typeface="Libre Franklin"/>
                <a:ea typeface="Libre Franklin"/>
                <a:cs typeface="Libre Franklin"/>
                <a:sym typeface="Libre Franklin"/>
              </a:rPr>
              <a:t>GOOD PRACTICE IN DELIVERING INFORMATION</a:t>
            </a:r>
            <a:endParaRPr/>
          </a:p>
          <a:p>
            <a:pPr marL="0" marR="0" lvl="0" indent="0" algn="l" rtl="0">
              <a:spcBef>
                <a:spcPts val="0"/>
              </a:spcBef>
              <a:spcAft>
                <a:spcPts val="0"/>
              </a:spcAft>
              <a:buNone/>
            </a:pPr>
            <a:endParaRPr sz="3600">
              <a:solidFill>
                <a:srgbClr val="008065"/>
              </a:solidFill>
              <a:latin typeface="Libre Franklin"/>
              <a:ea typeface="Libre Franklin"/>
              <a:cs typeface="Libre Franklin"/>
              <a:sym typeface="Libre Franklin"/>
            </a:endParaRPr>
          </a:p>
        </p:txBody>
      </p:sp>
      <p:cxnSp>
        <p:nvCxnSpPr>
          <p:cNvPr id="90" name="Google Shape;90;p10"/>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91" name="Google Shape;91;p10"/>
          <p:cNvSpPr txBox="1"/>
          <p:nvPr/>
        </p:nvSpPr>
        <p:spPr>
          <a:xfrm>
            <a:off x="2835454" y="2353321"/>
            <a:ext cx="5390100" cy="3555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500">
                <a:solidFill>
                  <a:srgbClr val="F69F19"/>
                </a:solidFill>
                <a:latin typeface="Arial"/>
                <a:ea typeface="Arial"/>
                <a:cs typeface="Arial"/>
                <a:sym typeface="Arial"/>
              </a:rPr>
              <a:t>Don’t advise</a:t>
            </a:r>
            <a:endParaRPr sz="4500"/>
          </a:p>
          <a:p>
            <a:pPr marL="0" marR="0" lvl="0" indent="0" algn="l" rtl="0">
              <a:spcBef>
                <a:spcPts val="0"/>
              </a:spcBef>
              <a:spcAft>
                <a:spcPts val="0"/>
              </a:spcAft>
              <a:buNone/>
            </a:pPr>
            <a:endParaRPr sz="4500">
              <a:solidFill>
                <a:srgbClr val="F69F19"/>
              </a:solidFill>
              <a:latin typeface="Arial"/>
              <a:ea typeface="Arial"/>
              <a:cs typeface="Arial"/>
              <a:sym typeface="Arial"/>
            </a:endParaRPr>
          </a:p>
          <a:p>
            <a:pPr marL="0" marR="0" lvl="0" indent="0" algn="l" rtl="0">
              <a:spcBef>
                <a:spcPts val="0"/>
              </a:spcBef>
              <a:spcAft>
                <a:spcPts val="0"/>
              </a:spcAft>
              <a:buNone/>
            </a:pPr>
            <a:r>
              <a:rPr lang="en-GB" sz="4500">
                <a:solidFill>
                  <a:srgbClr val="F69F19"/>
                </a:solidFill>
                <a:latin typeface="Arial"/>
                <a:ea typeface="Arial"/>
                <a:cs typeface="Arial"/>
                <a:sym typeface="Arial"/>
              </a:rPr>
              <a:t>Summary</a:t>
            </a:r>
            <a:endParaRPr sz="4500"/>
          </a:p>
          <a:p>
            <a:pPr marL="0" marR="0" lvl="0" indent="0" algn="l" rtl="0">
              <a:spcBef>
                <a:spcPts val="0"/>
              </a:spcBef>
              <a:spcAft>
                <a:spcPts val="0"/>
              </a:spcAft>
              <a:buNone/>
            </a:pPr>
            <a:endParaRPr sz="4500">
              <a:solidFill>
                <a:srgbClr val="F69F19"/>
              </a:solidFill>
              <a:latin typeface="Arial"/>
              <a:ea typeface="Arial"/>
              <a:cs typeface="Arial"/>
              <a:sym typeface="Arial"/>
            </a:endParaRPr>
          </a:p>
          <a:p>
            <a:pPr marL="0" marR="0" lvl="0" indent="0" algn="l" rtl="0">
              <a:spcBef>
                <a:spcPts val="0"/>
              </a:spcBef>
              <a:spcAft>
                <a:spcPts val="0"/>
              </a:spcAft>
              <a:buNone/>
            </a:pPr>
            <a:r>
              <a:rPr lang="en-GB" sz="4500">
                <a:solidFill>
                  <a:srgbClr val="F69F19"/>
                </a:solidFill>
                <a:latin typeface="Arial"/>
                <a:ea typeface="Arial"/>
                <a:cs typeface="Arial"/>
                <a:sym typeface="Arial"/>
              </a:rPr>
              <a:t>Next step</a:t>
            </a:r>
            <a:endParaRPr sz="45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1"/>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a:solidFill>
                  <a:srgbClr val="008065"/>
                </a:solidFill>
                <a:latin typeface="Libre Franklin"/>
                <a:ea typeface="Libre Franklin"/>
                <a:cs typeface="Libre Franklin"/>
                <a:sym typeface="Libre Franklin"/>
              </a:rPr>
              <a:t>GOOD PRACTICE IN DELIVERING INFORMATION</a:t>
            </a:r>
            <a:endParaRPr/>
          </a:p>
          <a:p>
            <a:pPr marL="0" marR="0" lvl="0" indent="0" algn="l" rtl="0">
              <a:spcBef>
                <a:spcPts val="0"/>
              </a:spcBef>
              <a:spcAft>
                <a:spcPts val="0"/>
              </a:spcAft>
              <a:buNone/>
            </a:pPr>
            <a:endParaRPr sz="3600">
              <a:solidFill>
                <a:srgbClr val="008065"/>
              </a:solidFill>
              <a:latin typeface="Libre Franklin"/>
              <a:ea typeface="Libre Franklin"/>
              <a:cs typeface="Libre Franklin"/>
              <a:sym typeface="Libre Franklin"/>
            </a:endParaRPr>
          </a:p>
        </p:txBody>
      </p:sp>
      <p:cxnSp>
        <p:nvCxnSpPr>
          <p:cNvPr id="97" name="Google Shape;97;p11"/>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98" name="Google Shape;98;p11"/>
          <p:cNvSpPr txBox="1"/>
          <p:nvPr/>
        </p:nvSpPr>
        <p:spPr>
          <a:xfrm>
            <a:off x="2493942" y="3168114"/>
            <a:ext cx="7071300" cy="1939500"/>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young person understands why they need the information</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young person is able to use the information</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young person understands how the information relates to them</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information is up to date, accurate and relevant</a:t>
            </a:r>
            <a:endParaRPr/>
          </a:p>
        </p:txBody>
      </p:sp>
      <p:sp>
        <p:nvSpPr>
          <p:cNvPr id="99" name="Google Shape;99;p11"/>
          <p:cNvSpPr txBox="1"/>
          <p:nvPr/>
        </p:nvSpPr>
        <p:spPr>
          <a:xfrm>
            <a:off x="2541329" y="2047421"/>
            <a:ext cx="6542400" cy="769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What does successful information-giving look like?</a:t>
            </a:r>
            <a:endParaRPr/>
          </a:p>
          <a:p>
            <a:pPr marL="0" marR="0" lvl="0" indent="0" algn="l" rtl="0">
              <a:spcBef>
                <a:spcPts val="0"/>
              </a:spcBef>
              <a:spcAft>
                <a:spcPts val="0"/>
              </a:spcAft>
              <a:buNone/>
            </a:pPr>
            <a:endParaRPr sz="2200">
              <a:solidFill>
                <a:srgbClr val="F69F19"/>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2"/>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05" name="Google Shape;105;p12"/>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106" name="Google Shape;106;p12"/>
          <p:cNvSpPr txBox="1"/>
          <p:nvPr/>
        </p:nvSpPr>
        <p:spPr>
          <a:xfrm>
            <a:off x="2499950" y="3450899"/>
            <a:ext cx="7367700" cy="3232500"/>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Helping them to understand their rights and responsibilities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Helping them to understand procedures involved in tackling their key issues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Helping them to express their wishes and needs in the process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Help to relieve their anxiety about the process</a:t>
            </a:r>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p:txBody>
      </p:sp>
      <p:sp>
        <p:nvSpPr>
          <p:cNvPr id="107" name="Google Shape;107;p12"/>
          <p:cNvSpPr txBox="1"/>
          <p:nvPr/>
        </p:nvSpPr>
        <p:spPr>
          <a:xfrm>
            <a:off x="2499954" y="2116471"/>
            <a:ext cx="8574300" cy="769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By looking for information online with the young person you can also support them to develop a range of skills including:</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3"/>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13" name="Google Shape;113;p13"/>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114" name="Google Shape;114;p13"/>
          <p:cNvSpPr txBox="1"/>
          <p:nvPr/>
        </p:nvSpPr>
        <p:spPr>
          <a:xfrm>
            <a:off x="2067000" y="2198311"/>
            <a:ext cx="10125000" cy="5387400"/>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600"/>
              <a:buFont typeface="Arial"/>
              <a:buChar char="•"/>
            </a:pPr>
            <a:r>
              <a:rPr lang="en-GB" sz="1600" dirty="0">
                <a:solidFill>
                  <a:srgbClr val="F69F19"/>
                </a:solidFill>
                <a:latin typeface="Arial"/>
                <a:ea typeface="Arial"/>
                <a:cs typeface="Arial"/>
                <a:sym typeface="Arial"/>
              </a:rPr>
              <a:t>The client has everything they need to access the service you’ve signposted to. This involves: </a:t>
            </a:r>
            <a:endParaRPr sz="1600" dirty="0">
              <a:solidFill>
                <a:srgbClr val="F69F19"/>
              </a:solidFill>
              <a:latin typeface="Arial"/>
              <a:ea typeface="Arial"/>
              <a:cs typeface="Arial"/>
              <a:sym typeface="Arial"/>
            </a:endParaRPr>
          </a:p>
          <a:p>
            <a:pPr marL="457200" marR="0" lvl="0" indent="0" algn="l" rtl="0">
              <a:spcBef>
                <a:spcPts val="0"/>
              </a:spcBef>
              <a:spcAft>
                <a:spcPts val="0"/>
              </a:spcAft>
              <a:buNone/>
            </a:pPr>
            <a:endParaRPr sz="1600" dirty="0">
              <a:solidFill>
                <a:srgbClr val="F69F19"/>
              </a:solidFill>
            </a:endParaRPr>
          </a:p>
          <a:p>
            <a:pPr marL="914400" marR="0" lvl="1" indent="-457200" algn="l" rtl="0">
              <a:spcBef>
                <a:spcPts val="1200"/>
              </a:spcBef>
              <a:spcAft>
                <a:spcPts val="0"/>
              </a:spcAft>
              <a:buClr>
                <a:srgbClr val="F69F19"/>
              </a:buClr>
              <a:buSzPts val="1600"/>
              <a:buFont typeface="Arial"/>
              <a:buChar char="•"/>
            </a:pPr>
            <a:r>
              <a:rPr lang="en-GB" sz="1600" b="0" i="0" u="none" strike="noStrike" cap="none" dirty="0">
                <a:solidFill>
                  <a:srgbClr val="F69F19"/>
                </a:solidFill>
                <a:latin typeface="Arial"/>
                <a:ea typeface="Arial"/>
                <a:cs typeface="Arial"/>
                <a:sym typeface="Arial"/>
              </a:rPr>
              <a:t>The address for the service (If a physical location)</a:t>
            </a:r>
            <a:endParaRPr dirty="0"/>
          </a:p>
          <a:p>
            <a:pPr marL="914400" marR="0" lvl="1" indent="-457200" algn="l" rtl="0">
              <a:spcBef>
                <a:spcPts val="1200"/>
              </a:spcBef>
              <a:spcAft>
                <a:spcPts val="0"/>
              </a:spcAft>
              <a:buClr>
                <a:srgbClr val="F69F19"/>
              </a:buClr>
              <a:buSzPts val="1600"/>
              <a:buFont typeface="Arial"/>
              <a:buChar char="•"/>
            </a:pPr>
            <a:r>
              <a:rPr lang="en-GB" sz="1600" b="0" i="0" u="none" strike="noStrike" cap="none" dirty="0">
                <a:solidFill>
                  <a:srgbClr val="F69F19"/>
                </a:solidFill>
                <a:latin typeface="Arial"/>
                <a:ea typeface="Arial"/>
                <a:cs typeface="Arial"/>
                <a:sym typeface="Arial"/>
              </a:rPr>
              <a:t>Map detailing how to get there</a:t>
            </a:r>
            <a:endParaRPr dirty="0"/>
          </a:p>
          <a:p>
            <a:pPr marL="914400" marR="0" lvl="1" indent="-457200" algn="l" rtl="0">
              <a:spcBef>
                <a:spcPts val="1200"/>
              </a:spcBef>
              <a:spcAft>
                <a:spcPts val="0"/>
              </a:spcAft>
              <a:buClr>
                <a:srgbClr val="F69F19"/>
              </a:buClr>
              <a:buSzPts val="1600"/>
              <a:buFont typeface="Arial"/>
              <a:buChar char="•"/>
            </a:pPr>
            <a:r>
              <a:rPr lang="en-GB" sz="1600" b="0" i="0" u="none" strike="noStrike" cap="none" dirty="0">
                <a:solidFill>
                  <a:srgbClr val="F69F19"/>
                </a:solidFill>
                <a:latin typeface="Arial"/>
                <a:ea typeface="Arial"/>
                <a:cs typeface="Arial"/>
                <a:sym typeface="Arial"/>
              </a:rPr>
              <a:t>Contact details (if appropriate) </a:t>
            </a:r>
            <a:endParaRPr sz="1600" b="0" i="0" u="none" strike="noStrike" cap="none" dirty="0">
              <a:solidFill>
                <a:srgbClr val="F69F19"/>
              </a:solidFill>
              <a:latin typeface="Arial"/>
              <a:ea typeface="Arial"/>
              <a:cs typeface="Arial"/>
              <a:sym typeface="Arial"/>
            </a:endParaRPr>
          </a:p>
          <a:p>
            <a:pPr marL="914400" marR="0" lvl="0" indent="0" algn="l" rtl="0">
              <a:spcBef>
                <a:spcPts val="1200"/>
              </a:spcBef>
              <a:spcAft>
                <a:spcPts val="0"/>
              </a:spcAft>
              <a:buNone/>
            </a:pPr>
            <a:endParaRPr sz="1600" dirty="0">
              <a:solidFill>
                <a:srgbClr val="F69F19"/>
              </a:solidFill>
            </a:endParaRPr>
          </a:p>
          <a:p>
            <a:pPr marL="457200" marR="0" lvl="0" indent="-457200" algn="l" rtl="0">
              <a:spcBef>
                <a:spcPts val="1200"/>
              </a:spcBef>
              <a:spcAft>
                <a:spcPts val="0"/>
              </a:spcAft>
              <a:buClr>
                <a:srgbClr val="F69F19"/>
              </a:buClr>
              <a:buSzPts val="1600"/>
              <a:buFont typeface="Arial"/>
              <a:buChar char="•"/>
            </a:pPr>
            <a:r>
              <a:rPr lang="en-GB" sz="1600" dirty="0">
                <a:solidFill>
                  <a:srgbClr val="F69F19"/>
                </a:solidFill>
                <a:latin typeface="Arial"/>
                <a:ea typeface="Arial"/>
                <a:cs typeface="Arial"/>
                <a:sym typeface="Arial"/>
              </a:rPr>
              <a:t>Online access (If signposting to online services)</a:t>
            </a:r>
            <a:endParaRPr dirty="0"/>
          </a:p>
          <a:p>
            <a:pPr marL="457200" marR="0" lvl="0" indent="-457200" algn="l" rtl="0">
              <a:spcBef>
                <a:spcPts val="1200"/>
              </a:spcBef>
              <a:spcAft>
                <a:spcPts val="0"/>
              </a:spcAft>
              <a:buClr>
                <a:srgbClr val="F69F19"/>
              </a:buClr>
              <a:buSzPts val="1600"/>
              <a:buFont typeface="Arial"/>
              <a:buChar char="•"/>
            </a:pPr>
            <a:r>
              <a:rPr lang="en-GB" sz="1600" dirty="0">
                <a:solidFill>
                  <a:srgbClr val="F69F19"/>
                </a:solidFill>
                <a:latin typeface="Arial"/>
                <a:ea typeface="Arial"/>
                <a:cs typeface="Arial"/>
                <a:sym typeface="Arial"/>
              </a:rPr>
              <a:t>Details of where to access online services (library, drop in centre </a:t>
            </a:r>
            <a:r>
              <a:rPr lang="en-GB" sz="1600" dirty="0" err="1">
                <a:solidFill>
                  <a:srgbClr val="F69F19"/>
                </a:solidFill>
                <a:latin typeface="Arial"/>
                <a:ea typeface="Arial"/>
                <a:cs typeface="Arial"/>
                <a:sym typeface="Arial"/>
              </a:rPr>
              <a:t>eg.</a:t>
            </a:r>
            <a:r>
              <a:rPr lang="en-GB" sz="1600" dirty="0">
                <a:solidFill>
                  <a:srgbClr val="F69F19"/>
                </a:solidFill>
                <a:latin typeface="Arial"/>
                <a:ea typeface="Arial"/>
                <a:cs typeface="Arial"/>
                <a:sym typeface="Arial"/>
              </a:rPr>
              <a:t>)</a:t>
            </a:r>
            <a:endParaRPr dirty="0"/>
          </a:p>
          <a:p>
            <a:pPr marL="457200" marR="0" lvl="0" indent="-457200" algn="l" rtl="0">
              <a:spcBef>
                <a:spcPts val="1200"/>
              </a:spcBef>
              <a:spcAft>
                <a:spcPts val="0"/>
              </a:spcAft>
              <a:buClr>
                <a:srgbClr val="F69F19"/>
              </a:buClr>
              <a:buSzPts val="1600"/>
              <a:buFont typeface="Arial"/>
              <a:buChar char="•"/>
            </a:pPr>
            <a:r>
              <a:rPr lang="en-GB" sz="1600" dirty="0">
                <a:solidFill>
                  <a:srgbClr val="F69F19"/>
                </a:solidFill>
                <a:latin typeface="Arial"/>
                <a:ea typeface="Arial"/>
                <a:cs typeface="Arial"/>
                <a:sym typeface="Arial"/>
              </a:rPr>
              <a:t>You’ve used the most up to date information about the service you’ve signposted to.</a:t>
            </a:r>
            <a:endParaRPr dirty="0"/>
          </a:p>
          <a:p>
            <a:pPr marL="457200" marR="0" lvl="0" indent="-457200" algn="l" rtl="0">
              <a:spcBef>
                <a:spcPts val="1200"/>
              </a:spcBef>
              <a:spcAft>
                <a:spcPts val="0"/>
              </a:spcAft>
              <a:buClr>
                <a:srgbClr val="F69F19"/>
              </a:buClr>
              <a:buSzPts val="1600"/>
              <a:buFont typeface="Arial"/>
              <a:buChar char="•"/>
            </a:pPr>
            <a:r>
              <a:rPr lang="en-GB" sz="1600" dirty="0">
                <a:solidFill>
                  <a:srgbClr val="F69F19"/>
                </a:solidFill>
                <a:latin typeface="Arial"/>
                <a:ea typeface="Arial"/>
                <a:cs typeface="Arial"/>
                <a:sym typeface="Arial"/>
              </a:rPr>
              <a:t>The client meets the criteria for the service you’ve signposted to. </a:t>
            </a:r>
            <a:endParaRPr dirty="0"/>
          </a:p>
          <a:p>
            <a:pPr marL="457200" marR="0" lvl="0" indent="-457200" algn="l" rtl="0">
              <a:spcBef>
                <a:spcPts val="1200"/>
              </a:spcBef>
              <a:spcAft>
                <a:spcPts val="0"/>
              </a:spcAft>
              <a:buClr>
                <a:srgbClr val="F69F19"/>
              </a:buClr>
              <a:buSzPts val="1600"/>
              <a:buFont typeface="Arial"/>
              <a:buChar char="•"/>
            </a:pPr>
            <a:r>
              <a:rPr lang="en-GB" sz="1600" dirty="0">
                <a:solidFill>
                  <a:srgbClr val="F69F19"/>
                </a:solidFill>
                <a:latin typeface="Arial"/>
                <a:ea typeface="Arial"/>
                <a:cs typeface="Arial"/>
                <a:sym typeface="Arial"/>
              </a:rPr>
              <a:t>The client knows what to ask for when they access the service you’ve signposted them to</a:t>
            </a:r>
            <a:endParaRPr dirty="0"/>
          </a:p>
          <a:p>
            <a:pPr marL="457200" marR="0" lvl="0" indent="-355600" algn="l" rtl="0">
              <a:spcBef>
                <a:spcPts val="1200"/>
              </a:spcBef>
              <a:spcAft>
                <a:spcPts val="0"/>
              </a:spcAft>
              <a:buClr>
                <a:schemeClr val="dk1"/>
              </a:buClr>
              <a:buSzPts val="1600"/>
              <a:buFont typeface="Arial"/>
              <a:buNone/>
            </a:pPr>
            <a:endParaRPr sz="1600" dirty="0">
              <a:solidFill>
                <a:srgbClr val="F69F19"/>
              </a:solidFill>
              <a:latin typeface="Arial"/>
              <a:ea typeface="Arial"/>
              <a:cs typeface="Arial"/>
              <a:sym typeface="Arial"/>
            </a:endParaRPr>
          </a:p>
          <a:p>
            <a:pPr marL="457200" marR="0" lvl="0" indent="-355600" algn="l" rtl="0">
              <a:spcBef>
                <a:spcPts val="1200"/>
              </a:spcBef>
              <a:spcAft>
                <a:spcPts val="0"/>
              </a:spcAft>
              <a:buClr>
                <a:schemeClr val="dk1"/>
              </a:buClr>
              <a:buSzPts val="1600"/>
              <a:buFont typeface="Arial"/>
              <a:buNone/>
            </a:pPr>
            <a:endParaRPr sz="1600" dirty="0">
              <a:solidFill>
                <a:srgbClr val="F69F19"/>
              </a:solidFill>
              <a:latin typeface="Arial"/>
              <a:ea typeface="Arial"/>
              <a:cs typeface="Arial"/>
              <a:sym typeface="Arial"/>
            </a:endParaRPr>
          </a:p>
          <a:p>
            <a:pPr marL="457200" marR="0" lvl="0" indent="-355600" algn="l" rtl="0">
              <a:spcBef>
                <a:spcPts val="1200"/>
              </a:spcBef>
              <a:spcAft>
                <a:spcPts val="0"/>
              </a:spcAft>
              <a:buClr>
                <a:schemeClr val="dk1"/>
              </a:buClr>
              <a:buSzPts val="1600"/>
              <a:buFont typeface="Arial"/>
              <a:buNone/>
            </a:pPr>
            <a:endParaRPr sz="1600" dirty="0">
              <a:solidFill>
                <a:srgbClr val="F69F19"/>
              </a:solidFill>
              <a:latin typeface="Arial"/>
              <a:ea typeface="Arial"/>
              <a:cs typeface="Arial"/>
              <a:sym typeface="Arial"/>
            </a:endParaRPr>
          </a:p>
        </p:txBody>
      </p:sp>
      <p:sp>
        <p:nvSpPr>
          <p:cNvPr id="115" name="Google Shape;115;p13"/>
          <p:cNvSpPr txBox="1"/>
          <p:nvPr/>
        </p:nvSpPr>
        <p:spPr>
          <a:xfrm>
            <a:off x="2493938" y="1535103"/>
            <a:ext cx="5390148"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dirty="0">
                <a:solidFill>
                  <a:srgbClr val="F69F19"/>
                </a:solidFill>
                <a:latin typeface="Arial"/>
                <a:ea typeface="Arial"/>
                <a:cs typeface="Arial"/>
                <a:sym typeface="Arial"/>
              </a:rPr>
              <a:t>What makes an effective signposting?</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4"/>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21" name="Google Shape;121;p14"/>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122" name="Google Shape;122;p14"/>
          <p:cNvSpPr txBox="1"/>
          <p:nvPr/>
        </p:nvSpPr>
        <p:spPr>
          <a:xfrm>
            <a:off x="2502567" y="2714214"/>
            <a:ext cx="7071337" cy="4616648"/>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organisation you are referring the young person to has all the information they need to work with the individual</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young person understands why they are being referred and what to expect from the process (managing expectations)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 young person feels happy to work with the organisation and/or professional they’ve been referred to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There is an open channel of communication between you as the support worker and the organisation/professional. This helps the young person to feel supported from all sides</a:t>
            </a:r>
            <a:br>
              <a:rPr lang="en-GB" sz="1800">
                <a:solidFill>
                  <a:srgbClr val="F69F19"/>
                </a:solidFill>
                <a:latin typeface="Arial"/>
                <a:ea typeface="Arial"/>
                <a:cs typeface="Arial"/>
                <a:sym typeface="Arial"/>
              </a:rPr>
            </a:b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p:txBody>
      </p:sp>
      <p:sp>
        <p:nvSpPr>
          <p:cNvPr id="123" name="Google Shape;123;p14"/>
          <p:cNvSpPr txBox="1"/>
          <p:nvPr/>
        </p:nvSpPr>
        <p:spPr>
          <a:xfrm>
            <a:off x="2493954" y="1887046"/>
            <a:ext cx="5390100" cy="769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What makes a referral successful? </a:t>
            </a:r>
            <a:br>
              <a:rPr lang="en-GB" sz="2200">
                <a:solidFill>
                  <a:srgbClr val="F69F19"/>
                </a:solidFill>
                <a:latin typeface="Arial"/>
                <a:ea typeface="Arial"/>
                <a:cs typeface="Arial"/>
                <a:sym typeface="Arial"/>
              </a:rPr>
            </a:br>
            <a:endParaRPr sz="2200">
              <a:solidFill>
                <a:srgbClr val="F69F19"/>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5"/>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29" name="Google Shape;129;p15"/>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130" name="Google Shape;130;p15"/>
          <p:cNvSpPr txBox="1"/>
          <p:nvPr/>
        </p:nvSpPr>
        <p:spPr>
          <a:xfrm>
            <a:off x="2319225" y="2418200"/>
            <a:ext cx="4341300" cy="3509400"/>
          </a:xfrm>
          <a:prstGeom prst="rect">
            <a:avLst/>
          </a:prstGeom>
          <a:noFill/>
          <a:ln>
            <a:noFill/>
          </a:ln>
        </p:spPr>
        <p:txBody>
          <a:bodyPr spcFirstLastPara="1" wrap="square" lIns="91425" tIns="45700" rIns="91425" bIns="45700" anchor="t" anchorCtr="0">
            <a:spAutoFit/>
          </a:bodyPr>
          <a:lstStyle/>
          <a:p>
            <a:pPr marL="457200" marR="0" lvl="0" indent="-469900" algn="l" rtl="0">
              <a:spcBef>
                <a:spcPts val="0"/>
              </a:spcBef>
              <a:spcAft>
                <a:spcPts val="0"/>
              </a:spcAft>
              <a:buClr>
                <a:srgbClr val="F69F19"/>
              </a:buClr>
              <a:buSzPts val="2000"/>
              <a:buFont typeface="Arial"/>
              <a:buChar char="•"/>
            </a:pPr>
            <a:r>
              <a:rPr lang="en-GB" sz="2000">
                <a:solidFill>
                  <a:srgbClr val="F69F19"/>
                </a:solidFill>
                <a:latin typeface="Arial"/>
                <a:ea typeface="Arial"/>
                <a:cs typeface="Arial"/>
                <a:sym typeface="Arial"/>
              </a:rPr>
              <a:t>www.citizensadvice.org.uk</a:t>
            </a:r>
            <a:endParaRPr sz="2000"/>
          </a:p>
          <a:p>
            <a:pPr marL="457200" marR="0" lvl="0" indent="-469900" algn="l" rtl="0">
              <a:spcBef>
                <a:spcPts val="1200"/>
              </a:spcBef>
              <a:spcAft>
                <a:spcPts val="0"/>
              </a:spcAft>
              <a:buClr>
                <a:srgbClr val="F69F19"/>
              </a:buClr>
              <a:buSzPts val="2000"/>
              <a:buFont typeface="Arial"/>
              <a:buChar char="•"/>
            </a:pPr>
            <a:r>
              <a:rPr lang="en-GB" sz="2000">
                <a:solidFill>
                  <a:srgbClr val="F69F19"/>
                </a:solidFill>
                <a:latin typeface="Arial"/>
                <a:ea typeface="Arial"/>
                <a:cs typeface="Arial"/>
                <a:sym typeface="Arial"/>
              </a:rPr>
              <a:t>www.bristollawcentre.org.uk</a:t>
            </a:r>
            <a:endParaRPr sz="2000"/>
          </a:p>
          <a:p>
            <a:pPr marL="457200" marR="0" lvl="0" indent="-469900" algn="l" rtl="0">
              <a:spcBef>
                <a:spcPts val="1200"/>
              </a:spcBef>
              <a:spcAft>
                <a:spcPts val="0"/>
              </a:spcAft>
              <a:buClr>
                <a:srgbClr val="F69F19"/>
              </a:buClr>
              <a:buSzPts val="2000"/>
              <a:buFont typeface="Arial"/>
              <a:buChar char="•"/>
            </a:pPr>
            <a:r>
              <a:rPr lang="en-GB" sz="2000">
                <a:solidFill>
                  <a:srgbClr val="F69F19"/>
                </a:solidFill>
                <a:latin typeface="Arial"/>
                <a:ea typeface="Arial"/>
                <a:cs typeface="Arial"/>
                <a:sym typeface="Arial"/>
              </a:rPr>
              <a:t>www.1625ip.co.uk</a:t>
            </a:r>
            <a:endParaRPr sz="2000"/>
          </a:p>
          <a:p>
            <a:pPr marL="457200" marR="0" lvl="0" indent="-469900" algn="l" rtl="0">
              <a:spcBef>
                <a:spcPts val="1200"/>
              </a:spcBef>
              <a:spcAft>
                <a:spcPts val="0"/>
              </a:spcAft>
              <a:buClr>
                <a:srgbClr val="F69F19"/>
              </a:buClr>
              <a:buSzPts val="2000"/>
              <a:buFont typeface="Arial"/>
              <a:buChar char="•"/>
            </a:pPr>
            <a:r>
              <a:rPr lang="en-GB" sz="2000">
                <a:solidFill>
                  <a:srgbClr val="F69F19"/>
                </a:solidFill>
                <a:latin typeface="Arial"/>
                <a:ea typeface="Arial"/>
                <a:cs typeface="Arial"/>
                <a:sym typeface="Arial"/>
              </a:rPr>
              <a:t>www.gov.uk</a:t>
            </a:r>
            <a:endParaRPr sz="2000"/>
          </a:p>
          <a:p>
            <a:pPr marL="457200" marR="0" lvl="0" indent="-469900" algn="l" rtl="0">
              <a:spcBef>
                <a:spcPts val="1200"/>
              </a:spcBef>
              <a:spcAft>
                <a:spcPts val="0"/>
              </a:spcAft>
              <a:buClr>
                <a:srgbClr val="F69F19"/>
              </a:buClr>
              <a:buSzPts val="2000"/>
              <a:buFont typeface="Arial"/>
              <a:buChar char="•"/>
            </a:pPr>
            <a:r>
              <a:rPr lang="en-GB" sz="2000">
                <a:solidFill>
                  <a:srgbClr val="F69F19"/>
                </a:solidFill>
                <a:latin typeface="Arial"/>
                <a:ea typeface="Arial"/>
                <a:cs typeface="Arial"/>
                <a:sym typeface="Arial"/>
              </a:rPr>
              <a:t>www.bristol.gov.uk</a:t>
            </a:r>
            <a:endParaRPr sz="2000"/>
          </a:p>
          <a:p>
            <a:pPr marL="457200" marR="0" lvl="0" indent="-469900" algn="l" rtl="0">
              <a:spcBef>
                <a:spcPts val="1200"/>
              </a:spcBef>
              <a:spcAft>
                <a:spcPts val="0"/>
              </a:spcAft>
              <a:buClr>
                <a:srgbClr val="F69F19"/>
              </a:buClr>
              <a:buSzPts val="2000"/>
              <a:buFont typeface="Arial"/>
              <a:buChar char="•"/>
            </a:pPr>
            <a:r>
              <a:rPr lang="en-GB" sz="2000">
                <a:solidFill>
                  <a:srgbClr val="F69F19"/>
                </a:solidFill>
                <a:latin typeface="Arial"/>
                <a:ea typeface="Arial"/>
                <a:cs typeface="Arial"/>
                <a:sym typeface="Arial"/>
              </a:rPr>
              <a:t>www.acas.org.uk</a:t>
            </a:r>
            <a:endParaRPr sz="2000"/>
          </a:p>
          <a:p>
            <a:pPr marL="457200" marR="0" lvl="0" indent="-469900" algn="l" rtl="0">
              <a:spcBef>
                <a:spcPts val="1200"/>
              </a:spcBef>
              <a:spcAft>
                <a:spcPts val="0"/>
              </a:spcAft>
              <a:buClr>
                <a:srgbClr val="F69F19"/>
              </a:buClr>
              <a:buSzPts val="2000"/>
              <a:buFont typeface="Arial"/>
              <a:buChar char="•"/>
            </a:pPr>
            <a:r>
              <a:rPr lang="en-GB" sz="2000">
                <a:solidFill>
                  <a:srgbClr val="F69F19"/>
                </a:solidFill>
                <a:latin typeface="Arial"/>
                <a:ea typeface="Arial"/>
                <a:cs typeface="Arial"/>
                <a:sym typeface="Arial"/>
              </a:rPr>
              <a:t>england.shelter.org.uk</a:t>
            </a:r>
            <a:endParaRPr sz="2000"/>
          </a:p>
          <a:p>
            <a:pPr marL="457200" marR="0" lvl="0" indent="0" algn="l" rtl="0">
              <a:spcBef>
                <a:spcPts val="1200"/>
              </a:spcBef>
              <a:spcAft>
                <a:spcPts val="0"/>
              </a:spcAft>
              <a:buNone/>
            </a:pPr>
            <a:endParaRPr sz="1200"/>
          </a:p>
        </p:txBody>
      </p:sp>
      <p:sp>
        <p:nvSpPr>
          <p:cNvPr id="131" name="Google Shape;131;p15"/>
          <p:cNvSpPr txBox="1"/>
          <p:nvPr/>
        </p:nvSpPr>
        <p:spPr>
          <a:xfrm>
            <a:off x="4138004" y="1879671"/>
            <a:ext cx="5390100" cy="430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200">
                <a:solidFill>
                  <a:srgbClr val="F69F19"/>
                </a:solidFill>
                <a:latin typeface="Arial"/>
                <a:ea typeface="Arial"/>
                <a:cs typeface="Arial"/>
                <a:sym typeface="Arial"/>
              </a:rPr>
              <a:t>Ask Us Recognised Websites</a:t>
            </a:r>
            <a:endParaRPr/>
          </a:p>
        </p:txBody>
      </p:sp>
      <p:sp>
        <p:nvSpPr>
          <p:cNvPr id="132" name="Google Shape;132;p15"/>
          <p:cNvSpPr txBox="1"/>
          <p:nvPr/>
        </p:nvSpPr>
        <p:spPr>
          <a:xfrm>
            <a:off x="6887600" y="2418200"/>
            <a:ext cx="4637700" cy="3478800"/>
          </a:xfrm>
          <a:prstGeom prst="rect">
            <a:avLst/>
          </a:prstGeom>
          <a:noFill/>
          <a:ln>
            <a:noFill/>
          </a:ln>
        </p:spPr>
        <p:txBody>
          <a:bodyPr spcFirstLastPara="1" wrap="square" lIns="91425" tIns="91425" rIns="91425" bIns="91425" anchor="t" anchorCtr="0">
            <a:spAutoFit/>
          </a:bodyPr>
          <a:lstStyle/>
          <a:p>
            <a:pPr marL="457200" lvl="0" indent="-469900" algn="l" rtl="0">
              <a:spcBef>
                <a:spcPts val="1200"/>
              </a:spcBef>
              <a:spcAft>
                <a:spcPts val="0"/>
              </a:spcAft>
              <a:buClr>
                <a:srgbClr val="F69F19"/>
              </a:buClr>
              <a:buSzPts val="2000"/>
              <a:buChar char="•"/>
            </a:pPr>
            <a:r>
              <a:rPr lang="en-GB" sz="2000">
                <a:solidFill>
                  <a:srgbClr val="F69F19"/>
                </a:solidFill>
              </a:rPr>
              <a:t>www.gingerbread.org.uk</a:t>
            </a:r>
            <a:endParaRPr sz="2000">
              <a:solidFill>
                <a:schemeClr val="dk1"/>
              </a:solidFill>
            </a:endParaRPr>
          </a:p>
          <a:p>
            <a:pPr marL="457200" lvl="0" indent="-469900" algn="l" rtl="0">
              <a:spcBef>
                <a:spcPts val="1200"/>
              </a:spcBef>
              <a:spcAft>
                <a:spcPts val="0"/>
              </a:spcAft>
              <a:buClr>
                <a:srgbClr val="F69F19"/>
              </a:buClr>
              <a:buSzPts val="2000"/>
              <a:buChar char="•"/>
            </a:pPr>
            <a:r>
              <a:rPr lang="en-GB" sz="2000">
                <a:solidFill>
                  <a:srgbClr val="F69F19"/>
                </a:solidFill>
              </a:rPr>
              <a:t>www.nextlinkhousing.co.uk</a:t>
            </a:r>
            <a:endParaRPr sz="2000">
              <a:solidFill>
                <a:schemeClr val="dk1"/>
              </a:solidFill>
            </a:endParaRPr>
          </a:p>
          <a:p>
            <a:pPr marL="457200" lvl="0" indent="-469900" algn="l" rtl="0">
              <a:spcBef>
                <a:spcPts val="1200"/>
              </a:spcBef>
              <a:spcAft>
                <a:spcPts val="0"/>
              </a:spcAft>
              <a:buClr>
                <a:srgbClr val="F69F19"/>
              </a:buClr>
              <a:buSzPts val="2000"/>
              <a:buChar char="•"/>
            </a:pPr>
            <a:r>
              <a:rPr lang="en-GB" sz="2000">
                <a:solidFill>
                  <a:srgbClr val="F69F19"/>
                </a:solidFill>
              </a:rPr>
              <a:t>www.lawstuff.org.uk</a:t>
            </a:r>
            <a:endParaRPr sz="2000">
              <a:solidFill>
                <a:schemeClr val="dk1"/>
              </a:solidFill>
            </a:endParaRPr>
          </a:p>
          <a:p>
            <a:pPr marL="457200" lvl="0" indent="-469900" algn="l" rtl="0">
              <a:spcBef>
                <a:spcPts val="1200"/>
              </a:spcBef>
              <a:spcAft>
                <a:spcPts val="0"/>
              </a:spcAft>
              <a:buClr>
                <a:srgbClr val="F69F19"/>
              </a:buClr>
              <a:buSzPts val="2000"/>
              <a:buChar char="•"/>
            </a:pPr>
            <a:r>
              <a:rPr lang="en-GB" sz="2000">
                <a:solidFill>
                  <a:srgbClr val="F69F19"/>
                </a:solidFill>
              </a:rPr>
              <a:t>www.childlawadvice.org.uk</a:t>
            </a:r>
            <a:endParaRPr sz="2000">
              <a:solidFill>
                <a:schemeClr val="dk1"/>
              </a:solidFill>
            </a:endParaRPr>
          </a:p>
          <a:p>
            <a:pPr marL="457200" lvl="0" indent="-469900" algn="l" rtl="0">
              <a:spcBef>
                <a:spcPts val="1200"/>
              </a:spcBef>
              <a:spcAft>
                <a:spcPts val="0"/>
              </a:spcAft>
              <a:buClr>
                <a:srgbClr val="F69F19"/>
              </a:buClr>
              <a:buSzPts val="2000"/>
              <a:buChar char="•"/>
            </a:pPr>
            <a:r>
              <a:rPr lang="en-GB" sz="2000">
                <a:solidFill>
                  <a:srgbClr val="F69F19"/>
                </a:solidFill>
              </a:rPr>
              <a:t>www.turn2us.org.uk   </a:t>
            </a:r>
            <a:endParaRPr sz="2000">
              <a:solidFill>
                <a:schemeClr val="dk1"/>
              </a:solidFill>
            </a:endParaRPr>
          </a:p>
          <a:p>
            <a:pPr marL="457200" lvl="0" indent="-469900" algn="l" rtl="0">
              <a:spcBef>
                <a:spcPts val="1200"/>
              </a:spcBef>
              <a:spcAft>
                <a:spcPts val="0"/>
              </a:spcAft>
              <a:buClr>
                <a:srgbClr val="F69F19"/>
              </a:buClr>
              <a:buSzPts val="2000"/>
              <a:buChar char="•"/>
            </a:pPr>
            <a:r>
              <a:rPr lang="en-GB" sz="2000">
                <a:solidFill>
                  <a:srgbClr val="F69F19"/>
                </a:solidFill>
              </a:rPr>
              <a:t>www.nationaldebtline.org.uk</a:t>
            </a:r>
            <a:endParaRPr sz="2000">
              <a:solidFill>
                <a:schemeClr val="dk1"/>
              </a:solidFill>
            </a:endParaRPr>
          </a:p>
          <a:p>
            <a:pPr marL="457200" lvl="0" indent="-469900" algn="l" rtl="0">
              <a:spcBef>
                <a:spcPts val="1200"/>
              </a:spcBef>
              <a:spcAft>
                <a:spcPts val="0"/>
              </a:spcAft>
              <a:buClr>
                <a:srgbClr val="F69F19"/>
              </a:buClr>
              <a:buSzPts val="2000"/>
              <a:buChar char="•"/>
            </a:pPr>
            <a:r>
              <a:rPr lang="en-GB" sz="2000">
                <a:solidFill>
                  <a:srgbClr val="F69F19"/>
                </a:solidFill>
              </a:rPr>
              <a:t>www.otrbristol.org.uk</a:t>
            </a:r>
            <a:endParaRPr sz="20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6"/>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38" name="Google Shape;138;p16"/>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139" name="Google Shape;139;p16"/>
          <p:cNvSpPr txBox="1"/>
          <p:nvPr/>
        </p:nvSpPr>
        <p:spPr>
          <a:xfrm>
            <a:off x="2502567" y="2714214"/>
            <a:ext cx="7071337" cy="1938992"/>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are 5 websites that you could give to Amelia to help with her situation?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are the most urgent information issues for Amelia?</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could an action plan look like for Amelia?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local services could you signpost Amelia to? </a:t>
            </a:r>
            <a:endParaRPr/>
          </a:p>
        </p:txBody>
      </p:sp>
      <p:sp>
        <p:nvSpPr>
          <p:cNvPr id="140" name="Google Shape;140;p16"/>
          <p:cNvSpPr txBox="1"/>
          <p:nvPr/>
        </p:nvSpPr>
        <p:spPr>
          <a:xfrm>
            <a:off x="2588754" y="2002571"/>
            <a:ext cx="5390100" cy="430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Amelia Case Study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7"/>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46" name="Google Shape;146;p17"/>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pic>
        <p:nvPicPr>
          <p:cNvPr id="147" name="Google Shape;147;p17"/>
          <p:cNvPicPr preferRelativeResize="0"/>
          <p:nvPr/>
        </p:nvPicPr>
        <p:blipFill rotWithShape="1">
          <a:blip r:embed="rId3">
            <a:alphaModFix/>
          </a:blip>
          <a:srcRect/>
          <a:stretch/>
        </p:blipFill>
        <p:spPr>
          <a:xfrm>
            <a:off x="2050161" y="1875805"/>
            <a:ext cx="6000750" cy="2524125"/>
          </a:xfrm>
          <a:prstGeom prst="rect">
            <a:avLst/>
          </a:prstGeom>
          <a:noFill/>
          <a:ln>
            <a:noFill/>
          </a:ln>
        </p:spPr>
      </p:pic>
      <p:pic>
        <p:nvPicPr>
          <p:cNvPr id="148" name="Google Shape;148;p17"/>
          <p:cNvPicPr preferRelativeResize="0"/>
          <p:nvPr/>
        </p:nvPicPr>
        <p:blipFill rotWithShape="1">
          <a:blip r:embed="rId4">
            <a:alphaModFix/>
          </a:blip>
          <a:srcRect/>
          <a:stretch/>
        </p:blipFill>
        <p:spPr>
          <a:xfrm>
            <a:off x="5658983" y="4163332"/>
            <a:ext cx="5895975" cy="23907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8"/>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154" name="Google Shape;154;p18"/>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155" name="Google Shape;155;p18"/>
          <p:cNvSpPr txBox="1"/>
          <p:nvPr/>
        </p:nvSpPr>
        <p:spPr>
          <a:xfrm>
            <a:off x="2502567" y="2714214"/>
            <a:ext cx="7071337" cy="2523768"/>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was discussed</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was suggested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Information sources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GDPR</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Do not record opinions</a:t>
            </a:r>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p:txBody>
      </p:sp>
      <p:sp>
        <p:nvSpPr>
          <p:cNvPr id="156" name="Google Shape;156;p18"/>
          <p:cNvSpPr txBox="1"/>
          <p:nvPr/>
        </p:nvSpPr>
        <p:spPr>
          <a:xfrm>
            <a:off x="2499954" y="1869796"/>
            <a:ext cx="5390148"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Recording your appointment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
        <p:cNvGrpSpPr/>
        <p:nvPr/>
      </p:nvGrpSpPr>
      <p:grpSpPr>
        <a:xfrm>
          <a:off x="0" y="0"/>
          <a:ext cx="0" cy="0"/>
          <a:chOff x="0" y="0"/>
          <a:chExt cx="0" cy="0"/>
        </a:xfrm>
      </p:grpSpPr>
      <p:sp>
        <p:nvSpPr>
          <p:cNvPr id="18" name="Google Shape;18;p1"/>
          <p:cNvSpPr txBox="1"/>
          <p:nvPr/>
        </p:nvSpPr>
        <p:spPr>
          <a:xfrm>
            <a:off x="2499953" y="765661"/>
            <a:ext cx="86379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b="0" i="0" u="none" strike="noStrike" cap="none" dirty="0">
                <a:solidFill>
                  <a:srgbClr val="008065"/>
                </a:solidFill>
                <a:latin typeface="Franklin Gothic Demi Cond" panose="020B0706030402020204" pitchFamily="34" charset="0"/>
                <a:ea typeface="Libre Franklin"/>
                <a:cs typeface="Libre Franklin"/>
                <a:sym typeface="Libre Franklin"/>
              </a:rPr>
              <a:t>ASK US PRESENTATION</a:t>
            </a:r>
            <a:endParaRPr dirty="0">
              <a:latin typeface="Franklin Gothic Demi Cond" panose="020B0706030402020204" pitchFamily="34" charset="0"/>
            </a:endParaRPr>
          </a:p>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p:txBody>
      </p:sp>
      <p:cxnSp>
        <p:nvCxnSpPr>
          <p:cNvPr id="19" name="Google Shape;19;p1"/>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pic>
        <p:nvPicPr>
          <p:cNvPr id="20" name="Google Shape;20;p1"/>
          <p:cNvPicPr preferRelativeResize="0"/>
          <p:nvPr/>
        </p:nvPicPr>
        <p:blipFill rotWithShape="1">
          <a:blip r:embed="rId3">
            <a:alphaModFix/>
          </a:blip>
          <a:srcRect/>
          <a:stretch/>
        </p:blipFill>
        <p:spPr>
          <a:xfrm>
            <a:off x="908923" y="5264975"/>
            <a:ext cx="1769336" cy="1307820"/>
          </a:xfrm>
          <a:prstGeom prst="rect">
            <a:avLst/>
          </a:prstGeom>
          <a:noFill/>
          <a:ln>
            <a:noFill/>
          </a:ln>
        </p:spPr>
      </p:pic>
      <p:pic>
        <p:nvPicPr>
          <p:cNvPr id="21" name="Google Shape;21;p1"/>
          <p:cNvPicPr preferRelativeResize="0"/>
          <p:nvPr/>
        </p:nvPicPr>
        <p:blipFill rotWithShape="1">
          <a:blip r:embed="rId4">
            <a:alphaModFix/>
          </a:blip>
          <a:srcRect/>
          <a:stretch/>
        </p:blipFill>
        <p:spPr>
          <a:xfrm>
            <a:off x="9679013" y="5344531"/>
            <a:ext cx="2347802" cy="1148710"/>
          </a:xfrm>
          <a:prstGeom prst="rect">
            <a:avLst/>
          </a:prstGeom>
          <a:noFill/>
          <a:ln>
            <a:noFill/>
          </a:ln>
        </p:spPr>
      </p:pic>
      <p:pic>
        <p:nvPicPr>
          <p:cNvPr id="22" name="Google Shape;22;p1"/>
          <p:cNvPicPr preferRelativeResize="0"/>
          <p:nvPr/>
        </p:nvPicPr>
        <p:blipFill rotWithShape="1">
          <a:blip r:embed="rId5">
            <a:alphaModFix/>
          </a:blip>
          <a:srcRect/>
          <a:stretch/>
        </p:blipFill>
        <p:spPr>
          <a:xfrm>
            <a:off x="3334875" y="2456376"/>
            <a:ext cx="5914277" cy="2692325"/>
          </a:xfrm>
          <a:prstGeom prst="rect">
            <a:avLst/>
          </a:prstGeom>
          <a:noFill/>
          <a:ln>
            <a:noFill/>
          </a:ln>
        </p:spPr>
      </p:pic>
      <p:pic>
        <p:nvPicPr>
          <p:cNvPr id="23" name="Google Shape;23;p1"/>
          <p:cNvPicPr preferRelativeResize="0"/>
          <p:nvPr/>
        </p:nvPicPr>
        <p:blipFill rotWithShape="1">
          <a:blip r:embed="rId6">
            <a:alphaModFix/>
          </a:blip>
          <a:srcRect/>
          <a:stretch/>
        </p:blipFill>
        <p:spPr>
          <a:xfrm>
            <a:off x="3456415" y="5475973"/>
            <a:ext cx="1905000" cy="885825"/>
          </a:xfrm>
          <a:prstGeom prst="rect">
            <a:avLst/>
          </a:prstGeom>
          <a:noFill/>
          <a:ln>
            <a:noFill/>
          </a:ln>
        </p:spPr>
      </p:pic>
      <p:pic>
        <p:nvPicPr>
          <p:cNvPr id="24" name="Google Shape;24;p1" descr="Logo&#10;&#10;Description automatically generated"/>
          <p:cNvPicPr preferRelativeResize="0"/>
          <p:nvPr/>
        </p:nvPicPr>
        <p:blipFill rotWithShape="1">
          <a:blip r:embed="rId7">
            <a:alphaModFix/>
          </a:blip>
          <a:srcRect/>
          <a:stretch/>
        </p:blipFill>
        <p:spPr>
          <a:xfrm>
            <a:off x="6334028" y="5439081"/>
            <a:ext cx="2915128" cy="105416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9"/>
          <p:cNvSpPr txBox="1"/>
          <p:nvPr/>
        </p:nvSpPr>
        <p:spPr>
          <a:xfrm>
            <a:off x="2499953" y="765661"/>
            <a:ext cx="86379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ASK US PRESENTATION</a:t>
            </a:r>
            <a:endParaRPr dirty="0">
              <a:latin typeface="Franklin Gothic Demi Cond" panose="020B0706030402020204" pitchFamily="34" charset="0"/>
            </a:endParaRPr>
          </a:p>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p:txBody>
      </p:sp>
      <p:cxnSp>
        <p:nvCxnSpPr>
          <p:cNvPr id="162" name="Google Shape;162;p19"/>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pic>
        <p:nvPicPr>
          <p:cNvPr id="163" name="Google Shape;163;p19"/>
          <p:cNvPicPr preferRelativeResize="0"/>
          <p:nvPr/>
        </p:nvPicPr>
        <p:blipFill rotWithShape="1">
          <a:blip r:embed="rId3">
            <a:alphaModFix/>
          </a:blip>
          <a:srcRect/>
          <a:stretch/>
        </p:blipFill>
        <p:spPr>
          <a:xfrm>
            <a:off x="908923" y="5264975"/>
            <a:ext cx="1769336" cy="1307820"/>
          </a:xfrm>
          <a:prstGeom prst="rect">
            <a:avLst/>
          </a:prstGeom>
          <a:noFill/>
          <a:ln>
            <a:noFill/>
          </a:ln>
        </p:spPr>
      </p:pic>
      <p:pic>
        <p:nvPicPr>
          <p:cNvPr id="164" name="Google Shape;164;p19"/>
          <p:cNvPicPr preferRelativeResize="0"/>
          <p:nvPr/>
        </p:nvPicPr>
        <p:blipFill rotWithShape="1">
          <a:blip r:embed="rId4">
            <a:alphaModFix/>
          </a:blip>
          <a:srcRect/>
          <a:stretch/>
        </p:blipFill>
        <p:spPr>
          <a:xfrm>
            <a:off x="9679013" y="5344531"/>
            <a:ext cx="2347802" cy="1148710"/>
          </a:xfrm>
          <a:prstGeom prst="rect">
            <a:avLst/>
          </a:prstGeom>
          <a:noFill/>
          <a:ln>
            <a:noFill/>
          </a:ln>
        </p:spPr>
      </p:pic>
      <p:pic>
        <p:nvPicPr>
          <p:cNvPr id="165" name="Google Shape;165;p19"/>
          <p:cNvPicPr preferRelativeResize="0"/>
          <p:nvPr/>
        </p:nvPicPr>
        <p:blipFill rotWithShape="1">
          <a:blip r:embed="rId5">
            <a:alphaModFix/>
          </a:blip>
          <a:srcRect/>
          <a:stretch/>
        </p:blipFill>
        <p:spPr>
          <a:xfrm>
            <a:off x="2830651" y="2564377"/>
            <a:ext cx="5322599" cy="2422974"/>
          </a:xfrm>
          <a:prstGeom prst="rect">
            <a:avLst/>
          </a:prstGeom>
          <a:noFill/>
          <a:ln>
            <a:noFill/>
          </a:ln>
        </p:spPr>
      </p:pic>
      <p:pic>
        <p:nvPicPr>
          <p:cNvPr id="166" name="Google Shape;166;p19"/>
          <p:cNvPicPr preferRelativeResize="0"/>
          <p:nvPr/>
        </p:nvPicPr>
        <p:blipFill rotWithShape="1">
          <a:blip r:embed="rId6">
            <a:alphaModFix/>
          </a:blip>
          <a:srcRect/>
          <a:stretch/>
        </p:blipFill>
        <p:spPr>
          <a:xfrm>
            <a:off x="3456415" y="5475973"/>
            <a:ext cx="1905000" cy="885825"/>
          </a:xfrm>
          <a:prstGeom prst="rect">
            <a:avLst/>
          </a:prstGeom>
          <a:noFill/>
          <a:ln>
            <a:noFill/>
          </a:ln>
        </p:spPr>
      </p:pic>
      <p:pic>
        <p:nvPicPr>
          <p:cNvPr id="167" name="Google Shape;167;p19" descr="Logo&#10;&#10;Description automatically generated"/>
          <p:cNvPicPr preferRelativeResize="0"/>
          <p:nvPr/>
        </p:nvPicPr>
        <p:blipFill rotWithShape="1">
          <a:blip r:embed="rId7">
            <a:alphaModFix/>
          </a:blip>
          <a:srcRect/>
          <a:stretch/>
        </p:blipFill>
        <p:spPr>
          <a:xfrm>
            <a:off x="6334028" y="5439081"/>
            <a:ext cx="2915128" cy="105416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
        <p:cNvGrpSpPr/>
        <p:nvPr/>
      </p:nvGrpSpPr>
      <p:grpSpPr>
        <a:xfrm>
          <a:off x="0" y="0"/>
          <a:ext cx="0" cy="0"/>
          <a:chOff x="0" y="0"/>
          <a:chExt cx="0" cy="0"/>
        </a:xfrm>
      </p:grpSpPr>
      <p:sp>
        <p:nvSpPr>
          <p:cNvPr id="29" name="Google Shape;29;p2"/>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30" name="Google Shape;30;p2"/>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31" name="Google Shape;31;p2"/>
          <p:cNvSpPr txBox="1"/>
          <p:nvPr/>
        </p:nvSpPr>
        <p:spPr>
          <a:xfrm>
            <a:off x="2502567" y="2714214"/>
            <a:ext cx="7071337" cy="1785104"/>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To make support workers aware of good practice in delivering information</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To improve information giving skills amongst support workers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To make support workers aware of publicly available information resources</a:t>
            </a:r>
            <a:endParaRPr/>
          </a:p>
        </p:txBody>
      </p:sp>
      <p:sp>
        <p:nvSpPr>
          <p:cNvPr id="32" name="Google Shape;32;p2"/>
          <p:cNvSpPr txBox="1"/>
          <p:nvPr/>
        </p:nvSpPr>
        <p:spPr>
          <a:xfrm>
            <a:off x="2499954" y="1869796"/>
            <a:ext cx="5390148"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Session aims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7" name="Google Shape;37;p3"/>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38" name="Google Shape;38;p3"/>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39" name="Google Shape;39;p3"/>
          <p:cNvSpPr txBox="1"/>
          <p:nvPr/>
        </p:nvSpPr>
        <p:spPr>
          <a:xfrm>
            <a:off x="2502567" y="2714214"/>
            <a:ext cx="7071337" cy="3508653"/>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Be familiar with Ask Us recognised websites and list 5 that a young person presenting in crisis could use</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Can identify 3 emergency/crisis situations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Accurately identify key issues and list 5</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Know when and how to refer, signpost and provide information to young people in crisis. </a:t>
            </a:r>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p:txBody>
      </p:sp>
      <p:sp>
        <p:nvSpPr>
          <p:cNvPr id="40" name="Google Shape;40;p3"/>
          <p:cNvSpPr txBox="1"/>
          <p:nvPr/>
        </p:nvSpPr>
        <p:spPr>
          <a:xfrm>
            <a:off x="2499954" y="1869796"/>
            <a:ext cx="5390148"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By the end of this session you will</a:t>
            </a:r>
            <a:endParaRPr sz="2200">
              <a:solidFill>
                <a:srgbClr val="F69F19"/>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4"/>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46" name="Google Shape;46;p4"/>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47" name="Google Shape;47;p4"/>
          <p:cNvSpPr txBox="1"/>
          <p:nvPr/>
        </p:nvSpPr>
        <p:spPr>
          <a:xfrm>
            <a:off x="2502567" y="2714214"/>
            <a:ext cx="7071337" cy="4247317"/>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Benefits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Employment/Work</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Debt and Money</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Consumer (Shopping including utilities)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Housing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Family</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Law and Courts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Immigration</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Health </a:t>
            </a:r>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p:txBody>
      </p:sp>
      <p:sp>
        <p:nvSpPr>
          <p:cNvPr id="48" name="Google Shape;48;p4"/>
          <p:cNvSpPr txBox="1"/>
          <p:nvPr/>
        </p:nvSpPr>
        <p:spPr>
          <a:xfrm>
            <a:off x="2499954" y="1869796"/>
            <a:ext cx="5390148"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Key issues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5"/>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54" name="Google Shape;54;p5"/>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55" name="Google Shape;55;p5"/>
          <p:cNvSpPr txBox="1"/>
          <p:nvPr/>
        </p:nvSpPr>
        <p:spPr>
          <a:xfrm>
            <a:off x="2650592" y="3848989"/>
            <a:ext cx="7922700" cy="461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a:solidFill>
                  <a:srgbClr val="F69F19"/>
                </a:solidFill>
                <a:latin typeface="Arial"/>
                <a:ea typeface="Arial"/>
                <a:cs typeface="Arial"/>
                <a:sym typeface="Arial"/>
              </a:rPr>
              <a:t>What key issues are highlighted in this case study?</a:t>
            </a:r>
            <a:endParaRPr/>
          </a:p>
        </p:txBody>
      </p:sp>
      <p:sp>
        <p:nvSpPr>
          <p:cNvPr id="56" name="Google Shape;56;p5"/>
          <p:cNvSpPr txBox="1"/>
          <p:nvPr/>
        </p:nvSpPr>
        <p:spPr>
          <a:xfrm>
            <a:off x="2601279" y="2273546"/>
            <a:ext cx="5390100" cy="430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a:solidFill>
                  <a:srgbClr val="F69F19"/>
                </a:solidFill>
                <a:latin typeface="Arial"/>
                <a:ea typeface="Arial"/>
                <a:cs typeface="Arial"/>
                <a:sym typeface="Arial"/>
              </a:rPr>
              <a:t>Case Study - Emily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6"/>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62" name="Google Shape;62;p6"/>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63" name="Google Shape;63;p6"/>
          <p:cNvSpPr txBox="1"/>
          <p:nvPr/>
        </p:nvSpPr>
        <p:spPr>
          <a:xfrm>
            <a:off x="2560329" y="2605664"/>
            <a:ext cx="7071300" cy="3817200"/>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Relationship</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Debt</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Employment</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Benefits</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Housing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(Mental) Health</a:t>
            </a:r>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a:p>
            <a:pPr marL="457200" marR="0" lvl="0" indent="-342900" algn="l" rtl="0">
              <a:spcBef>
                <a:spcPts val="1200"/>
              </a:spcBef>
              <a:spcAft>
                <a:spcPts val="0"/>
              </a:spcAft>
              <a:buClr>
                <a:schemeClr val="dk1"/>
              </a:buClr>
              <a:buSzPts val="1800"/>
              <a:buFont typeface="Arial"/>
              <a:buNone/>
            </a:pPr>
            <a:endParaRPr sz="1800">
              <a:solidFill>
                <a:srgbClr val="F69F19"/>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7"/>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dirty="0">
                <a:solidFill>
                  <a:srgbClr val="008065"/>
                </a:solidFill>
                <a:latin typeface="Franklin Gothic Demi Cond" panose="020B0706030402020204" pitchFamily="34" charset="0"/>
                <a:ea typeface="Libre Franklin"/>
                <a:cs typeface="Libre Franklin"/>
                <a:sym typeface="Libre Franklin"/>
              </a:rPr>
              <a:t>GOOD PRACTICE IN DELIVERING INFORMATION</a:t>
            </a:r>
            <a:endParaRPr dirty="0">
              <a:latin typeface="Franklin Gothic Demi Cond" panose="020B0706030402020204" pitchFamily="34" charset="0"/>
            </a:endParaRPr>
          </a:p>
          <a:p>
            <a:pPr marL="0" marR="0" lvl="0" indent="0" algn="l" rtl="0">
              <a:spcBef>
                <a:spcPts val="0"/>
              </a:spcBef>
              <a:spcAft>
                <a:spcPts val="0"/>
              </a:spcAft>
              <a:buNone/>
            </a:pPr>
            <a:endParaRPr sz="3600" dirty="0">
              <a:solidFill>
                <a:srgbClr val="008065"/>
              </a:solidFill>
              <a:latin typeface="Libre Franklin"/>
              <a:ea typeface="Libre Franklin"/>
              <a:cs typeface="Libre Franklin"/>
              <a:sym typeface="Libre Franklin"/>
            </a:endParaRPr>
          </a:p>
        </p:txBody>
      </p:sp>
      <p:cxnSp>
        <p:nvCxnSpPr>
          <p:cNvPr id="69" name="Google Shape;69;p7"/>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70" name="Google Shape;70;p7"/>
          <p:cNvSpPr txBox="1"/>
          <p:nvPr/>
        </p:nvSpPr>
        <p:spPr>
          <a:xfrm>
            <a:off x="2502567" y="2714214"/>
            <a:ext cx="7071337" cy="1661993"/>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rgbClr val="F69F19"/>
              </a:buClr>
              <a:buSzPts val="1800"/>
              <a:buFont typeface="Arial"/>
              <a:buChar char="•"/>
            </a:pPr>
            <a:r>
              <a:rPr lang="en-GB" sz="1800">
                <a:solidFill>
                  <a:srgbClr val="F69F19"/>
                </a:solidFill>
                <a:latin typeface="Arial"/>
                <a:ea typeface="Arial"/>
                <a:cs typeface="Arial"/>
                <a:sym typeface="Arial"/>
              </a:rPr>
              <a:t>What has happened? </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When?</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Is there a deadline?</a:t>
            </a:r>
            <a:endParaRPr/>
          </a:p>
          <a:p>
            <a:pPr marL="457200" marR="0" lvl="0" indent="-457200" algn="l" rtl="0">
              <a:spcBef>
                <a:spcPts val="1200"/>
              </a:spcBef>
              <a:spcAft>
                <a:spcPts val="0"/>
              </a:spcAft>
              <a:buClr>
                <a:srgbClr val="F69F19"/>
              </a:buClr>
              <a:buSzPts val="1800"/>
              <a:buFont typeface="Arial"/>
              <a:buChar char="•"/>
            </a:pPr>
            <a:r>
              <a:rPr lang="en-GB" sz="1800">
                <a:solidFill>
                  <a:srgbClr val="F69F19"/>
                </a:solidFill>
                <a:latin typeface="Arial"/>
                <a:ea typeface="Arial"/>
                <a:cs typeface="Arial"/>
                <a:sym typeface="Arial"/>
              </a:rPr>
              <a:t>Is there a risk of losing home/ liberty?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8"/>
          <p:cNvSpPr txBox="1"/>
          <p:nvPr/>
        </p:nvSpPr>
        <p:spPr>
          <a:xfrm>
            <a:off x="2499953" y="765661"/>
            <a:ext cx="8371247"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600">
                <a:solidFill>
                  <a:srgbClr val="008065"/>
                </a:solidFill>
                <a:latin typeface="Libre Franklin"/>
                <a:ea typeface="Libre Franklin"/>
                <a:cs typeface="Libre Franklin"/>
                <a:sym typeface="Libre Franklin"/>
              </a:rPr>
              <a:t>GOOD PRACTICE IN DELIVERING INFORMATION</a:t>
            </a:r>
            <a:endParaRPr/>
          </a:p>
          <a:p>
            <a:pPr marL="0" marR="0" lvl="0" indent="0" algn="l" rtl="0">
              <a:spcBef>
                <a:spcPts val="0"/>
              </a:spcBef>
              <a:spcAft>
                <a:spcPts val="0"/>
              </a:spcAft>
              <a:buNone/>
            </a:pPr>
            <a:endParaRPr sz="3600">
              <a:solidFill>
                <a:srgbClr val="008065"/>
              </a:solidFill>
              <a:latin typeface="Libre Franklin"/>
              <a:ea typeface="Libre Franklin"/>
              <a:cs typeface="Libre Franklin"/>
              <a:sym typeface="Libre Franklin"/>
            </a:endParaRPr>
          </a:p>
        </p:txBody>
      </p:sp>
      <p:cxnSp>
        <p:nvCxnSpPr>
          <p:cNvPr id="76" name="Google Shape;76;p8"/>
          <p:cNvCxnSpPr/>
          <p:nvPr/>
        </p:nvCxnSpPr>
        <p:spPr>
          <a:xfrm>
            <a:off x="2493938" y="729067"/>
            <a:ext cx="7931425" cy="0"/>
          </a:xfrm>
          <a:prstGeom prst="straightConnector1">
            <a:avLst/>
          </a:prstGeom>
          <a:noFill/>
          <a:ln w="28575" cap="flat" cmpd="sng">
            <a:solidFill>
              <a:srgbClr val="F69F19"/>
            </a:solidFill>
            <a:prstDash val="solid"/>
            <a:miter lim="800000"/>
            <a:headEnd type="none" w="sm" len="sm"/>
            <a:tailEnd type="none" w="sm" len="sm"/>
          </a:ln>
        </p:spPr>
      </p:cxnSp>
      <p:sp>
        <p:nvSpPr>
          <p:cNvPr id="77" name="Google Shape;77;p8"/>
          <p:cNvSpPr txBox="1"/>
          <p:nvPr/>
        </p:nvSpPr>
        <p:spPr>
          <a:xfrm>
            <a:off x="2894654" y="2146071"/>
            <a:ext cx="5390100" cy="3555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500">
                <a:solidFill>
                  <a:srgbClr val="F69F19"/>
                </a:solidFill>
                <a:latin typeface="Arial"/>
                <a:ea typeface="Arial"/>
                <a:cs typeface="Arial"/>
                <a:sym typeface="Arial"/>
              </a:rPr>
              <a:t>Emergencies</a:t>
            </a:r>
            <a:endParaRPr sz="500"/>
          </a:p>
          <a:p>
            <a:pPr marL="0" marR="0" lvl="0" indent="0" algn="l" rtl="0">
              <a:spcBef>
                <a:spcPts val="0"/>
              </a:spcBef>
              <a:spcAft>
                <a:spcPts val="0"/>
              </a:spcAft>
              <a:buNone/>
            </a:pPr>
            <a:endParaRPr sz="4500">
              <a:solidFill>
                <a:srgbClr val="F69F19"/>
              </a:solidFill>
              <a:latin typeface="Arial"/>
              <a:ea typeface="Arial"/>
              <a:cs typeface="Arial"/>
              <a:sym typeface="Arial"/>
            </a:endParaRPr>
          </a:p>
          <a:p>
            <a:pPr marL="0" marR="0" lvl="0" indent="0" algn="l" rtl="0">
              <a:spcBef>
                <a:spcPts val="0"/>
              </a:spcBef>
              <a:spcAft>
                <a:spcPts val="0"/>
              </a:spcAft>
              <a:buNone/>
            </a:pPr>
            <a:r>
              <a:rPr lang="en-GB" sz="4500">
                <a:solidFill>
                  <a:srgbClr val="F69F19"/>
                </a:solidFill>
                <a:latin typeface="Arial"/>
                <a:ea typeface="Arial"/>
                <a:cs typeface="Arial"/>
                <a:sym typeface="Arial"/>
              </a:rPr>
              <a:t>Consequences</a:t>
            </a:r>
            <a:endParaRPr sz="500"/>
          </a:p>
          <a:p>
            <a:pPr marL="0" marR="0" lvl="0" indent="0" algn="l" rtl="0">
              <a:spcBef>
                <a:spcPts val="0"/>
              </a:spcBef>
              <a:spcAft>
                <a:spcPts val="0"/>
              </a:spcAft>
              <a:buNone/>
            </a:pPr>
            <a:endParaRPr sz="4500">
              <a:solidFill>
                <a:srgbClr val="F69F19"/>
              </a:solidFill>
              <a:latin typeface="Arial"/>
              <a:ea typeface="Arial"/>
              <a:cs typeface="Arial"/>
              <a:sym typeface="Arial"/>
            </a:endParaRPr>
          </a:p>
          <a:p>
            <a:pPr marL="0" marR="0" lvl="0" indent="0" algn="l" rtl="0">
              <a:spcBef>
                <a:spcPts val="0"/>
              </a:spcBef>
              <a:spcAft>
                <a:spcPts val="0"/>
              </a:spcAft>
              <a:buNone/>
            </a:pPr>
            <a:r>
              <a:rPr lang="en-GB" sz="4500">
                <a:solidFill>
                  <a:srgbClr val="F69F19"/>
                </a:solidFill>
                <a:latin typeface="Arial"/>
                <a:ea typeface="Arial"/>
                <a:cs typeface="Arial"/>
                <a:sym typeface="Arial"/>
              </a:rPr>
              <a:t>Capacity</a:t>
            </a:r>
            <a:endParaRPr sz="5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918</Words>
  <Application>Microsoft Office PowerPoint</Application>
  <PresentationFormat>Widescreen</PresentationFormat>
  <Paragraphs>126</Paragraphs>
  <Slides>20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Franklin Gothic Demi Cond</vt:lpstr>
      <vt:lpstr>Libre Franklin</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Miles</dc:creator>
  <cp:lastModifiedBy>L Bailey</cp:lastModifiedBy>
  <cp:revision>1</cp:revision>
  <dcterms:created xsi:type="dcterms:W3CDTF">2020-01-24T13:52:17Z</dcterms:created>
  <dcterms:modified xsi:type="dcterms:W3CDTF">2021-08-27T09:41:08Z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0x010100B8B2722489D715408DE71D7973CE58D2</vt:lpwstr>
  </property>
</Properties>
</file>